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05" r:id="rId2"/>
    <p:sldMasterId id="2147483653" r:id="rId3"/>
    <p:sldMasterId id="2147483713" r:id="rId4"/>
    <p:sldMasterId id="2147483718" r:id="rId5"/>
    <p:sldMasterId id="2147483764" r:id="rId6"/>
  </p:sldMasterIdLst>
  <p:notesMasterIdLst>
    <p:notesMasterId r:id="rId25"/>
  </p:notesMasterIdLst>
  <p:handoutMasterIdLst>
    <p:handoutMasterId r:id="rId26"/>
  </p:handoutMasterIdLst>
  <p:sldIdLst>
    <p:sldId id="565" r:id="rId7"/>
    <p:sldId id="259" r:id="rId8"/>
    <p:sldId id="563" r:id="rId9"/>
    <p:sldId id="564" r:id="rId10"/>
    <p:sldId id="562" r:id="rId11"/>
    <p:sldId id="547" r:id="rId12"/>
    <p:sldId id="551" r:id="rId13"/>
    <p:sldId id="543" r:id="rId14"/>
    <p:sldId id="545" r:id="rId15"/>
    <p:sldId id="552" r:id="rId16"/>
    <p:sldId id="553" r:id="rId17"/>
    <p:sldId id="555" r:id="rId18"/>
    <p:sldId id="559" r:id="rId19"/>
    <p:sldId id="560" r:id="rId20"/>
    <p:sldId id="558" r:id="rId21"/>
    <p:sldId id="561" r:id="rId22"/>
    <p:sldId id="305" r:id="rId23"/>
    <p:sldId id="306" r:id="rId24"/>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1" userDrawn="1">
          <p15:clr>
            <a:srgbClr val="A4A3A4"/>
          </p15:clr>
        </p15:guide>
        <p15:guide id="2"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6BE3F-5EB6-D5AF-441B-D115516735A5}" name="Andrew Chappell" initials="AC" userId="S::andrew.chappell@psaa.co.uk::6e2e8cc9-f239-4a50-8dc9-5f74c05a60ba" providerId="AD"/>
  <p188:author id="{D8A5D35C-92E9-55B4-2EA8-4433645ED630}" name="Sandy Parbhoo" initials="SP" userId="S::Sandy.Parbhoo@psaa.co.uk::d64facdb-3ba2-4138-96d9-3afd98a5009d" providerId="AD"/>
  <p188:author id="{839EA374-F0DF-B681-CC39-EBCC0D92E956}" name="Serena Allery" initials="SA" userId="S::Serena.Allery@psaa.co.uk::709dce4a-be3b-48b2-894d-fc13ec364c6e" providerId="AD"/>
  <p188:author id="{76E3988B-AAFB-E2C5-92E5-A9F3CC0B6084}" name="Anna Maria Feniello" initials="AF" userId="S::Anna_Maria.Feniello@psaa.co.uk::35e9ce4a-a273-4b7e-af50-78de016a8e27" providerId="AD"/>
  <p188:author id="{0B22EA8C-D20D-8054-C213-844E446FD183}" name="Tony Crawley" initials="TC" userId="S::Tony.Crawley@psaa.co.uk::cc111719-5344-4222-bcb9-8b939d56866b" providerId="AD"/>
  <p188:author id="{4B7AF1A3-1D5A-1D4F-C4FD-12E631E3E572}" name="Kerry Reid" initials="KR" userId="S::Kerry.Reid@psaa.co.uk::d338ac13-7894-4421-8abe-43633a1a0c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6"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1"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36995"/>
    <a:srgbClr val="006B8D"/>
    <a:srgbClr val="2E74B5"/>
    <a:srgbClr val="595959"/>
    <a:srgbClr val="0070C0"/>
    <a:srgbClr val="F8F8F8"/>
    <a:srgbClr val="00FF00"/>
    <a:srgbClr val="CFDEE7"/>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7" autoAdjust="0"/>
    <p:restoredTop sz="93792" autoAdjust="0"/>
  </p:normalViewPr>
  <p:slideViewPr>
    <p:cSldViewPr snapToGrid="0" snapToObjects="1">
      <p:cViewPr varScale="1">
        <p:scale>
          <a:sx n="67" d="100"/>
          <a:sy n="67" d="100"/>
        </p:scale>
        <p:origin x="1392" y="32"/>
      </p:cViewPr>
      <p:guideLst>
        <p:guide orient="horz" pos="391"/>
        <p:guide pos="25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9/27/2024</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9/27/2024</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11709" y="5066439"/>
            <a:ext cx="9144000" cy="1813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9911" y="5475600"/>
            <a:ext cx="9159556" cy="1404567"/>
          </a:xfrm>
          <a:custGeom>
            <a:avLst/>
            <a:gdLst>
              <a:gd name="connsiteX0" fmla="*/ 21628 w 21628"/>
              <a:gd name="connsiteY0" fmla="*/ 21472 h 21600"/>
              <a:gd name="connsiteX1" fmla="*/ 0 w 21628"/>
              <a:gd name="connsiteY1" fmla="*/ 21600 h 21600"/>
              <a:gd name="connsiteX2" fmla="*/ 0 w 21628"/>
              <a:gd name="connsiteY2" fmla="*/ 0 h 21600"/>
              <a:gd name="connsiteX3" fmla="*/ 11954 w 21628"/>
              <a:gd name="connsiteY3" fmla="*/ 7682 h 21600"/>
              <a:gd name="connsiteX4" fmla="*/ 21600 w 21628"/>
              <a:gd name="connsiteY4" fmla="*/ 2355 h 21600"/>
              <a:gd name="connsiteX0" fmla="*/ 21628 w 21659"/>
              <a:gd name="connsiteY0" fmla="*/ 21472 h 21600"/>
              <a:gd name="connsiteX1" fmla="*/ 0 w 21659"/>
              <a:gd name="connsiteY1" fmla="*/ 21600 h 21600"/>
              <a:gd name="connsiteX2" fmla="*/ 0 w 21659"/>
              <a:gd name="connsiteY2" fmla="*/ 0 h 21600"/>
              <a:gd name="connsiteX3" fmla="*/ 11954 w 21659"/>
              <a:gd name="connsiteY3" fmla="*/ 7682 h 21600"/>
              <a:gd name="connsiteX4" fmla="*/ 21659 w 21659"/>
              <a:gd name="connsiteY4" fmla="*/ 2355 h 21600"/>
              <a:gd name="connsiteX0" fmla="*/ 21628 w 21639"/>
              <a:gd name="connsiteY0" fmla="*/ 21472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83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83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10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24 w 21639"/>
              <a:gd name="connsiteY4" fmla="*/ 2410 h 21600"/>
              <a:gd name="connsiteX0" fmla="*/ 21647 w 21647"/>
              <a:gd name="connsiteY0" fmla="*/ 21545 h 21600"/>
              <a:gd name="connsiteX1" fmla="*/ 0 w 21647"/>
              <a:gd name="connsiteY1" fmla="*/ 21600 h 21600"/>
              <a:gd name="connsiteX2" fmla="*/ 0 w 21647"/>
              <a:gd name="connsiteY2" fmla="*/ 0 h 21600"/>
              <a:gd name="connsiteX3" fmla="*/ 11954 w 21647"/>
              <a:gd name="connsiteY3" fmla="*/ 7682 h 21600"/>
              <a:gd name="connsiteX4" fmla="*/ 21624 w 21647"/>
              <a:gd name="connsiteY4" fmla="*/ 2410 h 21600"/>
              <a:gd name="connsiteX0" fmla="*/ 21641 w 21641"/>
              <a:gd name="connsiteY0" fmla="*/ 21545 h 21600"/>
              <a:gd name="connsiteX1" fmla="*/ 0 w 21641"/>
              <a:gd name="connsiteY1" fmla="*/ 21600 h 21600"/>
              <a:gd name="connsiteX2" fmla="*/ 0 w 21641"/>
              <a:gd name="connsiteY2" fmla="*/ 0 h 21600"/>
              <a:gd name="connsiteX3" fmla="*/ 11954 w 21641"/>
              <a:gd name="connsiteY3" fmla="*/ 7682 h 21600"/>
              <a:gd name="connsiteX4" fmla="*/ 21624 w 21641"/>
              <a:gd name="connsiteY4" fmla="*/ 241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 h="21600" extrusionOk="0">
                <a:moveTo>
                  <a:pt x="21641" y="21545"/>
                </a:moveTo>
                <a:lnTo>
                  <a:pt x="0" y="21600"/>
                </a:lnTo>
                <a:lnTo>
                  <a:pt x="0" y="0"/>
                </a:lnTo>
                <a:cubicBezTo>
                  <a:pt x="1593" y="2266"/>
                  <a:pt x="6623" y="7642"/>
                  <a:pt x="11954" y="7682"/>
                </a:cubicBezTo>
                <a:cubicBezTo>
                  <a:pt x="15554" y="8075"/>
                  <a:pt x="20260" y="4115"/>
                  <a:pt x="21624" y="2410"/>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6031707"/>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7211481" y="5982711"/>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7200848" y="5982711"/>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7232745" y="5982711"/>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image" Target="../media/image3.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5"/>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saa.co.uk/appointing-auditors-and-fees/auditor-appointments-and-scale-fees-2023-24-2027-28/2024-25-auditor-appointments-and-audit-fee-scale/consultation-on-the-2024-25-audit-fee-scale/" TargetMode="Externa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slation.gov.uk/uksi/2015/192/contents/made" TargetMode="Externa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ubtitle 4"/>
          <p:cNvSpPr txBox="1">
            <a:spLocks noGrp="1"/>
          </p:cNvSpPr>
          <p:nvPr>
            <p:ph type="body" idx="1"/>
          </p:nvPr>
        </p:nvSpPr>
        <p:spPr>
          <a:xfrm>
            <a:off x="387589" y="5672165"/>
            <a:ext cx="8075106" cy="1262552"/>
          </a:xfrm>
          <a:prstGeom prst="rect">
            <a:avLst/>
          </a:prstGeom>
        </p:spPr>
        <p:txBody>
          <a:bodyPr>
            <a:normAutofit/>
          </a:bodyPr>
          <a:lstStyle/>
          <a:p>
            <a:pPr>
              <a:spcBef>
                <a:spcPts val="900"/>
              </a:spcBef>
              <a:defRPr sz="4800"/>
            </a:pPr>
            <a:endParaRPr lang="en-GB" sz="2400" dirty="0"/>
          </a:p>
          <a:p>
            <a:pPr>
              <a:spcBef>
                <a:spcPts val="900"/>
              </a:spcBef>
              <a:defRPr sz="4800"/>
            </a:pPr>
            <a:r>
              <a:rPr lang="en-GB" sz="2600" dirty="0"/>
              <a:t>1 October 2024</a:t>
            </a:r>
          </a:p>
          <a:p>
            <a:pPr>
              <a:spcBef>
                <a:spcPts val="900"/>
              </a:spcBef>
              <a:defRPr sz="4800"/>
            </a:pPr>
            <a:endParaRPr lang="en-GB" sz="2400" dirty="0"/>
          </a:p>
        </p:txBody>
      </p:sp>
      <p:sp>
        <p:nvSpPr>
          <p:cNvPr id="6" name="Subtitle 4">
            <a:extLst>
              <a:ext uri="{FF2B5EF4-FFF2-40B4-BE49-F238E27FC236}">
                <a16:creationId xmlns:a16="http://schemas.microsoft.com/office/drawing/2014/main" id="{33C546C6-546A-80DC-F802-8330BB7A84FF}"/>
              </a:ext>
            </a:extLst>
          </p:cNvPr>
          <p:cNvSpPr txBox="1">
            <a:spLocks/>
          </p:cNvSpPr>
          <p:nvPr/>
        </p:nvSpPr>
        <p:spPr>
          <a:xfrm>
            <a:off x="387589" y="1909067"/>
            <a:ext cx="8075106" cy="2158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1pPr>
            <a:lvl2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2pPr>
            <a:lvl3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3pPr>
            <a:lvl4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4pPr>
            <a:lvl5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fontAlgn="auto">
              <a:lnSpc>
                <a:spcPct val="120000"/>
              </a:lnSpc>
            </a:pPr>
            <a:r>
              <a:rPr lang="en-GB" sz="3800" kern="0" dirty="0"/>
              <a:t>PSAA Webinar</a:t>
            </a:r>
          </a:p>
          <a:p>
            <a:pPr fontAlgn="auto">
              <a:lnSpc>
                <a:spcPct val="120000"/>
              </a:lnSpc>
            </a:pPr>
            <a:r>
              <a:rPr lang="en-GB" sz="3800" kern="0" dirty="0"/>
              <a:t>2024/25 Fee Scale Consultation</a:t>
            </a:r>
          </a:p>
        </p:txBody>
      </p:sp>
    </p:spTree>
    <p:extLst>
      <p:ext uri="{BB962C8B-B14F-4D97-AF65-F5344CB8AC3E}">
        <p14:creationId xmlns:p14="http://schemas.microsoft.com/office/powerpoint/2010/main" val="21708972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236995"/>
                </a:solidFill>
                <a:uFill>
                  <a:solidFill>
                    <a:srgbClr val="000000"/>
                  </a:solidFill>
                </a:uFill>
              </a:rPr>
              <a:t>How we arrive at the proposed fees </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36781" y="995636"/>
            <a:ext cx="8338104" cy="5332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85000" lnSpcReduction="1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spcBef>
                <a:spcPts val="800"/>
              </a:spcBef>
              <a:spcAft>
                <a:spcPts val="1500"/>
              </a:spcAft>
              <a:buClr>
                <a:srgbClr val="236995"/>
              </a:buClr>
              <a:buSzPct val="110000"/>
            </a:pPr>
            <a:r>
              <a:rPr lang="en-GB" sz="2400" dirty="0">
                <a:solidFill>
                  <a:schemeClr val="tx1"/>
                </a:solidFill>
                <a:uFill>
                  <a:solidFill>
                    <a:srgbClr val="000000"/>
                  </a:solidFill>
                </a:uFill>
                <a:ea typeface="ＭＳ Ｐゴシック" charset="-128"/>
              </a:rPr>
              <a:t>Contracts contain an obligation to increase fee rates linked to inflation </a:t>
            </a:r>
          </a:p>
          <a:p>
            <a:pPr marL="342900" indent="-285750" hangingPunct="0">
              <a:lnSpc>
                <a:spcPct val="110000"/>
              </a:lnSpc>
              <a:spcBef>
                <a:spcPts val="800"/>
              </a:spcBef>
              <a:spcAft>
                <a:spcPts val="1500"/>
              </a:spcAft>
              <a:buClr>
                <a:srgbClr val="236995"/>
              </a:buClr>
              <a:buSzPct val="110000"/>
            </a:pPr>
            <a:r>
              <a:rPr lang="en-GB" sz="2400" dirty="0">
                <a:solidFill>
                  <a:schemeClr val="tx1"/>
                </a:solidFill>
                <a:uFill>
                  <a:solidFill>
                    <a:srgbClr val="000000"/>
                  </a:solidFill>
                </a:uFill>
                <a:ea typeface="ＭＳ Ｐゴシック" charset="-128"/>
              </a:rPr>
              <a:t>We commission independent research to help us understand the work and fee impact of changes in audit requirements </a:t>
            </a:r>
          </a:p>
          <a:p>
            <a:pPr marL="342900" indent="-285750" hangingPunct="0">
              <a:lnSpc>
                <a:spcPct val="110000"/>
              </a:lnSpc>
              <a:spcBef>
                <a:spcPts val="800"/>
              </a:spcBef>
              <a:spcAft>
                <a:spcPts val="1500"/>
              </a:spcAft>
              <a:buClr>
                <a:srgbClr val="236995"/>
              </a:buClr>
              <a:buSzPct val="110000"/>
            </a:pPr>
            <a:r>
              <a:rPr lang="en-GB" sz="2400" dirty="0">
                <a:solidFill>
                  <a:schemeClr val="tx1"/>
                </a:solidFill>
                <a:uFill>
                  <a:solidFill>
                    <a:srgbClr val="000000"/>
                  </a:solidFill>
                </a:uFill>
                <a:ea typeface="ＭＳ Ｐゴシック" charset="-128"/>
              </a:rPr>
              <a:t>We consider whether it is possible to determine the additional audit work and fees needed for changed audit requirements</a:t>
            </a:r>
          </a:p>
          <a:p>
            <a:pPr marL="342900" indent="-285750" hangingPunct="0">
              <a:spcBef>
                <a:spcPts val="800"/>
              </a:spcBef>
              <a:spcAft>
                <a:spcPts val="1500"/>
              </a:spcAft>
              <a:buClr>
                <a:srgbClr val="236995"/>
              </a:buClr>
              <a:buSzPct val="110000"/>
            </a:pPr>
            <a:r>
              <a:rPr lang="en-GB" sz="2400" dirty="0">
                <a:solidFill>
                  <a:schemeClr val="tx1"/>
                </a:solidFill>
                <a:uFill>
                  <a:solidFill>
                    <a:srgbClr val="000000"/>
                  </a:solidFill>
                </a:uFill>
                <a:ea typeface="ＭＳ Ｐゴシック" charset="-128"/>
              </a:rPr>
              <a:t>The research started in 2021 and has been updated annually</a:t>
            </a:r>
          </a:p>
          <a:p>
            <a:pPr marL="342900" indent="-285750" hangingPunct="0">
              <a:spcBef>
                <a:spcPts val="800"/>
              </a:spcBef>
              <a:spcAft>
                <a:spcPts val="1500"/>
              </a:spcAft>
              <a:buClr>
                <a:srgbClr val="236995"/>
              </a:buClr>
              <a:buSzPct val="110000"/>
            </a:pPr>
            <a:r>
              <a:rPr lang="en-GB" sz="2400" dirty="0">
                <a:solidFill>
                  <a:schemeClr val="tx1"/>
                </a:solidFill>
                <a:uFill>
                  <a:solidFill>
                    <a:srgbClr val="000000"/>
                  </a:solidFill>
                </a:uFill>
                <a:ea typeface="ＭＳ Ｐゴシック" charset="-128"/>
              </a:rPr>
              <a:t>As part of the research, we meet with the NAO, FRC, ICAEW, CIPFA to discuss the changes, and with the firms to understand how:</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they plan to discharge their responsibilities through their standard work programme</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their approach has changed from the previous year, for example for new auditing standards</a:t>
            </a:r>
          </a:p>
          <a:p>
            <a:pPr marL="57150" indent="0">
              <a:spcBef>
                <a:spcPts val="800"/>
              </a:spcBef>
              <a:spcAft>
                <a:spcPts val="600"/>
              </a:spcAft>
              <a:buClr>
                <a:srgbClr val="236995"/>
              </a:buClr>
              <a:buSzPct val="110000"/>
              <a:buNone/>
            </a:pPr>
            <a:endParaRPr lang="en-GB" sz="20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1350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006B8D"/>
                </a:solidFill>
              </a:rPr>
              <a:t>This year’s research – what we reviewed</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44614" y="1004023"/>
            <a:ext cx="8296713" cy="5145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850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400"/>
              </a:spcAft>
              <a:buClr>
                <a:srgbClr val="236995"/>
              </a:buClr>
              <a:buSzPct val="110000"/>
            </a:pPr>
            <a:r>
              <a:rPr lang="en-GB" sz="2400" dirty="0">
                <a:solidFill>
                  <a:schemeClr val="tx1"/>
                </a:solidFill>
                <a:uFill>
                  <a:solidFill>
                    <a:srgbClr val="000000"/>
                  </a:solidFill>
                </a:uFill>
              </a:rPr>
              <a:t>We reviewed the impact of changes in the audit framework, including:</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FRC Ethical Standard 2024</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International Standards on Quality Management (ISQM) </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Code of Practice on Local Authority Accounting in the UK </a:t>
            </a:r>
          </a:p>
          <a:p>
            <a:pPr marL="957378" lvl="2" indent="-361950">
              <a:lnSpc>
                <a:spcPct val="110000"/>
              </a:lnSpc>
              <a:spcBef>
                <a:spcPts val="400"/>
              </a:spcBef>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International Standards on Auditing (UK)</a:t>
            </a:r>
          </a:p>
          <a:p>
            <a:pPr marL="595428" lvl="2" indent="0">
              <a:lnSpc>
                <a:spcPct val="110000"/>
              </a:lnSpc>
              <a:spcBef>
                <a:spcPts val="400"/>
              </a:spcBef>
              <a:spcAft>
                <a:spcPts val="400"/>
              </a:spcAft>
              <a:buNone/>
              <a:tabLst>
                <a:tab pos="457200" algn="l"/>
              </a:tabLst>
            </a:pPr>
            <a:endParaRPr lang="en-GB" sz="2000" dirty="0">
              <a:solidFill>
                <a:schemeClr val="tx1"/>
              </a:solidFill>
              <a:latin typeface="Arial" panose="020B0604020202020204" pitchFamily="34" charset="0"/>
              <a:cs typeface="Arial" panose="020B0604020202020204" pitchFamily="34" charset="0"/>
            </a:endParaRPr>
          </a:p>
          <a:p>
            <a:pPr marL="342900" indent="-285750" hangingPunct="0">
              <a:lnSpc>
                <a:spcPct val="110000"/>
              </a:lnSpc>
              <a:spcBef>
                <a:spcPts val="0"/>
              </a:spcBef>
              <a:spcAft>
                <a:spcPts val="400"/>
              </a:spcAft>
              <a:buClr>
                <a:srgbClr val="236995"/>
              </a:buClr>
              <a:buSzPct val="110000"/>
            </a:pPr>
            <a:r>
              <a:rPr lang="en-GB" sz="2400" dirty="0">
                <a:solidFill>
                  <a:schemeClr val="tx1"/>
                </a:solidFill>
                <a:uFill>
                  <a:solidFill>
                    <a:srgbClr val="000000"/>
                  </a:solidFill>
                </a:uFill>
              </a:rPr>
              <a:t>The relevant auditing standards were:</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ISA 220 Quality Control </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ISA 240 Fraud</a:t>
            </a:r>
          </a:p>
          <a:p>
            <a:pPr marL="957378" lvl="2" indent="-361950">
              <a:lnSpc>
                <a:spcPct val="110000"/>
              </a:lnSpc>
              <a:spcBef>
                <a:spcPts val="400"/>
              </a:spcBef>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ISA 315 Planning</a:t>
            </a:r>
          </a:p>
          <a:p>
            <a:pPr marL="595428" lvl="2" indent="0">
              <a:lnSpc>
                <a:spcPct val="110000"/>
              </a:lnSpc>
              <a:spcBef>
                <a:spcPts val="400"/>
              </a:spcBef>
              <a:buNone/>
              <a:tabLst>
                <a:tab pos="457200" algn="l"/>
              </a:tabLst>
            </a:pPr>
            <a:endParaRPr lang="en-GB" sz="2000" dirty="0">
              <a:solidFill>
                <a:schemeClr val="tx1"/>
              </a:solidFill>
              <a:latin typeface="Arial" panose="020B0604020202020204" pitchFamily="34" charset="0"/>
              <a:cs typeface="Arial" panose="020B0604020202020204" pitchFamily="34" charset="0"/>
            </a:endParaRPr>
          </a:p>
          <a:p>
            <a:pPr marL="342900" indent="-285750" hangingPunct="0">
              <a:lnSpc>
                <a:spcPct val="110000"/>
              </a:lnSpc>
              <a:spcBef>
                <a:spcPts val="0"/>
              </a:spcBef>
              <a:spcAft>
                <a:spcPts val="400"/>
              </a:spcAft>
              <a:buClr>
                <a:srgbClr val="236995"/>
              </a:buClr>
              <a:buSzPct val="110000"/>
            </a:pPr>
            <a:r>
              <a:rPr lang="en-GB" sz="2400" dirty="0">
                <a:solidFill>
                  <a:schemeClr val="tx1"/>
                </a:solidFill>
                <a:uFill>
                  <a:solidFill>
                    <a:srgbClr val="000000"/>
                  </a:solidFill>
                </a:uFill>
              </a:rPr>
              <a:t>We noted impending changes in local audit requirements</a:t>
            </a:r>
          </a:p>
          <a:p>
            <a:pPr marL="957378" lvl="2" indent="-361950">
              <a:lnSpc>
                <a:spcPct val="110000"/>
              </a:lnSpc>
              <a:spcBef>
                <a:spcPts val="400"/>
              </a:spcBef>
              <a:spcAft>
                <a:spcPts val="400"/>
              </a:spcAft>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ISA 600 Groups</a:t>
            </a:r>
          </a:p>
          <a:p>
            <a:pPr marL="957378" lvl="2" indent="-361950">
              <a:lnSpc>
                <a:spcPct val="110000"/>
              </a:lnSpc>
              <a:spcBef>
                <a:spcPts val="400"/>
              </a:spcBef>
              <a:buFont typeface="Arial" panose="020B0604020202020204" pitchFamily="34" charset="0"/>
              <a:buChar char="•"/>
              <a:tabLst>
                <a:tab pos="457200" algn="l"/>
              </a:tabLst>
            </a:pPr>
            <a:r>
              <a:rPr lang="en-GB" sz="2200" dirty="0">
                <a:solidFill>
                  <a:schemeClr val="tx1"/>
                </a:solidFill>
                <a:latin typeface="Arial" panose="020B0604020202020204" pitchFamily="34" charset="0"/>
                <a:cs typeface="Arial" panose="020B0604020202020204" pitchFamily="34" charset="0"/>
              </a:rPr>
              <a:t>IFRS 16 Leases</a:t>
            </a:r>
          </a:p>
          <a:p>
            <a:pPr marL="790581" lvl="1" indent="-285750" fontAlgn="base">
              <a:spcBef>
                <a:spcPts val="800"/>
              </a:spcBef>
              <a:buClr>
                <a:srgbClr val="236995"/>
              </a:buClr>
              <a:buFont typeface="Wingdings" panose="05000000000000000000" pitchFamily="2" charset="2"/>
              <a:buChar char="§"/>
            </a:pPr>
            <a:endParaRPr lang="en-GB" sz="1800" dirty="0">
              <a:uFill>
                <a:solidFill>
                  <a:srgbClr val="000000"/>
                </a:solidFill>
              </a:uFill>
              <a:latin typeface="Arial" panose="020B0604020202020204" pitchFamily="34" charset="0"/>
              <a:cs typeface="Arial" panose="020B0604020202020204" pitchFamily="34" charset="0"/>
            </a:endParaRPr>
          </a:p>
          <a:p>
            <a:pPr marL="342900" indent="-285750">
              <a:spcBef>
                <a:spcPts val="800"/>
              </a:spcBef>
              <a:spcAft>
                <a:spcPts val="600"/>
              </a:spcAft>
              <a:buClr>
                <a:srgbClr val="236995"/>
              </a:buClr>
              <a:buSzPct val="110000"/>
            </a:pPr>
            <a:endParaRPr lang="en-GB" sz="32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2158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006B8D"/>
                </a:solidFill>
              </a:rPr>
              <a:t>This year’s research – our conclusions</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44893" y="1399634"/>
            <a:ext cx="7893764" cy="4019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800"/>
              </a:spcAft>
              <a:buClr>
                <a:srgbClr val="236995"/>
              </a:buClr>
              <a:buSzPct val="110000"/>
            </a:pPr>
            <a:r>
              <a:rPr lang="en-GB" sz="2100" dirty="0">
                <a:solidFill>
                  <a:schemeClr val="tx1"/>
                </a:solidFill>
                <a:uFill>
                  <a:solidFill>
                    <a:srgbClr val="000000"/>
                  </a:solidFill>
                </a:uFill>
              </a:rPr>
              <a:t>We concluded that: </a:t>
            </a:r>
          </a:p>
          <a:p>
            <a:pPr marL="957378" lvl="2" indent="-361950" hangingPunct="0">
              <a:lnSpc>
                <a:spcPct val="110000"/>
              </a:lnSpc>
              <a:spcBef>
                <a:spcPts val="800"/>
              </a:spcBef>
              <a:spcAft>
                <a:spcPts val="1500"/>
              </a:spcAft>
              <a:buFont typeface="Arial" panose="020B0604020202020204" pitchFamily="34" charset="0"/>
              <a:buChar char="•"/>
              <a:tabLst>
                <a:tab pos="457200" algn="l"/>
              </a:tabLst>
            </a:pPr>
            <a:r>
              <a:rPr lang="en-GB" sz="2100" dirty="0">
                <a:solidFill>
                  <a:schemeClr val="tx1"/>
                </a:solidFill>
                <a:latin typeface="Arial" panose="020B0604020202020204" pitchFamily="34" charset="0"/>
                <a:cs typeface="Arial" panose="020B0604020202020204" pitchFamily="34" charset="0"/>
              </a:rPr>
              <a:t>ISA 315 has a significant impact, requiring a substantial increase in audit time, seniority and expertise</a:t>
            </a:r>
          </a:p>
          <a:p>
            <a:pPr marL="957378" lvl="2" indent="-361950" hangingPunct="0">
              <a:lnSpc>
                <a:spcPct val="110000"/>
              </a:lnSpc>
              <a:spcBef>
                <a:spcPts val="800"/>
              </a:spcBef>
              <a:spcAft>
                <a:spcPts val="1500"/>
              </a:spcAft>
              <a:buFont typeface="Arial" panose="020B0604020202020204" pitchFamily="34" charset="0"/>
              <a:buChar char="•"/>
              <a:tabLst>
                <a:tab pos="457200" algn="l"/>
              </a:tabLst>
            </a:pPr>
            <a:r>
              <a:rPr lang="en-GB" sz="2100" dirty="0">
                <a:solidFill>
                  <a:schemeClr val="tx1"/>
                </a:solidFill>
                <a:latin typeface="Arial" panose="020B0604020202020204" pitchFamily="34" charset="0"/>
                <a:cs typeface="Arial" panose="020B0604020202020204" pitchFamily="34" charset="0"/>
              </a:rPr>
              <a:t>as with most new requirements, the impact in the first year is more significant than for subsequent years</a:t>
            </a:r>
          </a:p>
          <a:p>
            <a:pPr marL="957378" lvl="2" indent="-361950" hangingPunct="0">
              <a:lnSpc>
                <a:spcPct val="110000"/>
              </a:lnSpc>
              <a:spcBef>
                <a:spcPts val="800"/>
              </a:spcBef>
              <a:spcAft>
                <a:spcPts val="1500"/>
              </a:spcAft>
              <a:buFont typeface="Arial" panose="020B0604020202020204" pitchFamily="34" charset="0"/>
              <a:buChar char="•"/>
              <a:tabLst>
                <a:tab pos="457200" algn="l"/>
              </a:tabLst>
            </a:pPr>
            <a:r>
              <a:rPr lang="en-GB" sz="2100" dirty="0">
                <a:solidFill>
                  <a:schemeClr val="tx1"/>
                </a:solidFill>
                <a:latin typeface="Arial" panose="020B0604020202020204" pitchFamily="34" charset="0"/>
                <a:cs typeface="Arial" panose="020B0604020202020204" pitchFamily="34" charset="0"/>
              </a:rPr>
              <a:t>the local arrangements and circumstances of individual opted-in bodies can have a substantial impact on the amount of additional audit work needed</a:t>
            </a:r>
          </a:p>
          <a:p>
            <a:pPr marL="790581" lvl="1" indent="-285750" fontAlgn="base">
              <a:spcBef>
                <a:spcPts val="800"/>
              </a:spcBef>
              <a:buClr>
                <a:srgbClr val="236995"/>
              </a:buClr>
              <a:buFont typeface="Wingdings" panose="05000000000000000000" pitchFamily="2" charset="2"/>
              <a:buChar char="§"/>
            </a:pPr>
            <a:endParaRPr lang="en-GB" sz="1800" dirty="0">
              <a:uFill>
                <a:solidFill>
                  <a:srgbClr val="000000"/>
                </a:solidFill>
              </a:uFill>
              <a:latin typeface="Arial" panose="020B0604020202020204" pitchFamily="34" charset="0"/>
              <a:cs typeface="Arial" panose="020B0604020202020204" pitchFamily="34" charset="0"/>
            </a:endParaRPr>
          </a:p>
          <a:p>
            <a:pPr marL="57150" indent="0">
              <a:spcBef>
                <a:spcPts val="800"/>
              </a:spcBef>
              <a:spcAft>
                <a:spcPts val="600"/>
              </a:spcAft>
              <a:buClr>
                <a:srgbClr val="236995"/>
              </a:buClr>
              <a:buSzPct val="110000"/>
              <a:buNone/>
            </a:pPr>
            <a:endParaRPr lang="en-GB" sz="32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7677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236995"/>
                </a:solidFill>
                <a:sym typeface="Helvetica"/>
              </a:rPr>
              <a:t>Setting the 2024/25 fee scale</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28391" y="929851"/>
            <a:ext cx="8418559" cy="5332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96D13143-243B-93D3-13FB-6B5FA61C5FE0}"/>
              </a:ext>
            </a:extLst>
          </p:cNvPr>
          <p:cNvGraphicFramePr>
            <a:graphicFrameLocks noGrp="1"/>
          </p:cNvGraphicFramePr>
          <p:nvPr>
            <p:extLst>
              <p:ext uri="{D42A27DB-BD31-4B8C-83A1-F6EECF244321}">
                <p14:modId xmlns:p14="http://schemas.microsoft.com/office/powerpoint/2010/main" val="2195472878"/>
              </p:ext>
            </p:extLst>
          </p:nvPr>
        </p:nvGraphicFramePr>
        <p:xfrm>
          <a:off x="587122" y="1784892"/>
          <a:ext cx="7759242" cy="4062706"/>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6358280">
                  <a:extLst>
                    <a:ext uri="{9D8B030D-6E8A-4147-A177-3AD203B41FA5}">
                      <a16:colId xmlns:a16="http://schemas.microsoft.com/office/drawing/2014/main" val="2607859643"/>
                    </a:ext>
                  </a:extLst>
                </a:gridCol>
                <a:gridCol w="1400962">
                  <a:extLst>
                    <a:ext uri="{9D8B030D-6E8A-4147-A177-3AD203B41FA5}">
                      <a16:colId xmlns:a16="http://schemas.microsoft.com/office/drawing/2014/main" val="2926270792"/>
                    </a:ext>
                  </a:extLst>
                </a:gridCol>
              </a:tblGrid>
              <a:tr h="486409">
                <a:tc>
                  <a:txBody>
                    <a:bodyPr/>
                    <a:lstStyle/>
                    <a:p>
                      <a:pPr algn="l"/>
                      <a:r>
                        <a:rPr lang="en-GB" sz="2000" dirty="0">
                          <a:solidFill>
                            <a:srgbClr val="F8F8F8"/>
                          </a:solidFill>
                          <a:latin typeface="Arial" panose="020B0604020202020204" pitchFamily="34" charset="0"/>
                          <a:cs typeface="Arial" panose="020B0604020202020204" pitchFamily="34" charset="0"/>
                        </a:rPr>
                        <a:t>Example</a:t>
                      </a:r>
                    </a:p>
                  </a:txBody>
                  <a:tcPr>
                    <a:solidFill>
                      <a:srgbClr val="236995"/>
                    </a:solidFill>
                  </a:tcPr>
                </a:tc>
                <a:tc>
                  <a:txBody>
                    <a:bodyPr/>
                    <a:lstStyle/>
                    <a:p>
                      <a:endParaRPr lang="en-GB" dirty="0"/>
                    </a:p>
                  </a:txBody>
                  <a:tcPr>
                    <a:solidFill>
                      <a:srgbClr val="236995"/>
                    </a:solidFill>
                  </a:tcPr>
                </a:tc>
                <a:extLst>
                  <a:ext uri="{0D108BD9-81ED-4DB2-BD59-A6C34878D82A}">
                    <a16:rowId xmlns:a16="http://schemas.microsoft.com/office/drawing/2014/main" val="1954341441"/>
                  </a:ext>
                </a:extLst>
              </a:tr>
              <a:tr h="443634">
                <a:tc>
                  <a:txBody>
                    <a:bodyPr/>
                    <a:lstStyle/>
                    <a:p>
                      <a:pPr algn="l"/>
                      <a:r>
                        <a:rPr lang="en-GB" sz="1800" dirty="0">
                          <a:solidFill>
                            <a:schemeClr val="tx1"/>
                          </a:solidFill>
                          <a:latin typeface="Arial" panose="020B0604020202020204" pitchFamily="34" charset="0"/>
                          <a:cs typeface="Arial" panose="020B0604020202020204" pitchFamily="34" charset="0"/>
                        </a:rPr>
                        <a:t> 2023/24 scale fee</a:t>
                      </a:r>
                    </a:p>
                  </a:txBody>
                  <a:tcPr>
                    <a:solidFill>
                      <a:srgbClr val="FFFFFF"/>
                    </a:solidFill>
                  </a:tcPr>
                </a:tc>
                <a:tc>
                  <a:txBody>
                    <a:bodyPr/>
                    <a:lstStyle/>
                    <a:p>
                      <a:r>
                        <a:rPr lang="en-GB" sz="1800" dirty="0">
                          <a:solidFill>
                            <a:schemeClr val="tx1"/>
                          </a:solidFill>
                          <a:latin typeface="Arial" panose="020B0604020202020204" pitchFamily="34" charset="0"/>
                          <a:cs typeface="Arial" panose="020B0604020202020204" pitchFamily="34" charset="0"/>
                        </a:rPr>
                        <a:t>£313,800</a:t>
                      </a:r>
                    </a:p>
                  </a:txBody>
                  <a:tcPr>
                    <a:solidFill>
                      <a:srgbClr val="FFFFFF"/>
                    </a:solidFill>
                  </a:tcPr>
                </a:tc>
                <a:extLst>
                  <a:ext uri="{0D108BD9-81ED-4DB2-BD59-A6C34878D82A}">
                    <a16:rowId xmlns:a16="http://schemas.microsoft.com/office/drawing/2014/main" val="14747919"/>
                  </a:ext>
                </a:extLst>
              </a:tr>
              <a:tr h="993516">
                <a:tc>
                  <a:txBody>
                    <a:bodyPr/>
                    <a:lstStyle/>
                    <a:p>
                      <a:pPr algn="l"/>
                      <a:r>
                        <a:rPr lang="en-GB" sz="1800" dirty="0">
                          <a:solidFill>
                            <a:schemeClr val="tx1"/>
                          </a:solidFill>
                          <a:latin typeface="Arial" panose="020B0604020202020204" pitchFamily="34" charset="0"/>
                          <a:cs typeface="Arial" panose="020B0604020202020204" pitchFamily="34" charset="0"/>
                        </a:rPr>
                        <a:t>Add: changes in audit requirements – new requirements of ISA (UK) 315 (risks of material misstatement) and related work on ISA (UK) 240 (fraud), not included in the fee scale</a:t>
                      </a:r>
                    </a:p>
                  </a:txBody>
                  <a:tcPr>
                    <a:solidFill>
                      <a:srgbClr val="FFFFFF"/>
                    </a:solidFill>
                  </a:tcPr>
                </a:tc>
                <a:tc>
                  <a:txBody>
                    <a:bodyPr/>
                    <a:lstStyle/>
                    <a:p>
                      <a:r>
                        <a:rPr lang="en-GB" sz="1800" dirty="0">
                          <a:solidFill>
                            <a:schemeClr val="tx1"/>
                          </a:solidFill>
                          <a:latin typeface="Arial" panose="020B0604020202020204" pitchFamily="34" charset="0"/>
                          <a:cs typeface="Arial" panose="020B0604020202020204" pitchFamily="34" charset="0"/>
                        </a:rPr>
                        <a:t>£15,690</a:t>
                      </a:r>
                    </a:p>
                  </a:txBody>
                  <a:tcPr>
                    <a:solidFill>
                      <a:srgbClr val="FFFFFF"/>
                    </a:solidFill>
                  </a:tcPr>
                </a:tc>
                <a:extLst>
                  <a:ext uri="{0D108BD9-81ED-4DB2-BD59-A6C34878D82A}">
                    <a16:rowId xmlns:a16="http://schemas.microsoft.com/office/drawing/2014/main" val="2626962018"/>
                  </a:ext>
                </a:extLst>
              </a:tr>
              <a:tr h="744802">
                <a:tc>
                  <a:txBody>
                    <a:bodyPr/>
                    <a:lstStyle/>
                    <a:p>
                      <a:pPr algn="l"/>
                      <a:r>
                        <a:rPr lang="en-GB" sz="1800" dirty="0">
                          <a:solidFill>
                            <a:schemeClr val="tx1"/>
                          </a:solidFill>
                          <a:latin typeface="Arial" panose="020B0604020202020204" pitchFamily="34" charset="0"/>
                          <a:cs typeface="Arial" panose="020B0604020202020204" pitchFamily="34" charset="0"/>
                        </a:rPr>
                        <a:t>Add/remove: changes in ongoing fee variations (specific bodies only, not applicable to all audits)</a:t>
                      </a:r>
                    </a:p>
                  </a:txBody>
                  <a:tcPr>
                    <a:solidFill>
                      <a:srgbClr val="FFFFFF"/>
                    </a:solidFill>
                  </a:tcPr>
                </a:tc>
                <a:tc>
                  <a:txBody>
                    <a:bodyPr/>
                    <a:lstStyle/>
                    <a:p>
                      <a:r>
                        <a:rPr lang="en-GB" sz="1800" dirty="0">
                          <a:solidFill>
                            <a:schemeClr val="tx1"/>
                          </a:solidFill>
                          <a:latin typeface="Arial" panose="020B0604020202020204" pitchFamily="34" charset="0"/>
                          <a:cs typeface="Arial" panose="020B0604020202020204" pitchFamily="34" charset="0"/>
                        </a:rPr>
                        <a:t>£3,452</a:t>
                      </a:r>
                    </a:p>
                  </a:txBody>
                  <a:tcPr>
                    <a:solidFill>
                      <a:srgbClr val="FFFFFF"/>
                    </a:solidFill>
                  </a:tcPr>
                </a:tc>
                <a:extLst>
                  <a:ext uri="{0D108BD9-81ED-4DB2-BD59-A6C34878D82A}">
                    <a16:rowId xmlns:a16="http://schemas.microsoft.com/office/drawing/2014/main" val="3831418746"/>
                  </a:ext>
                </a:extLst>
              </a:tr>
              <a:tr h="498335">
                <a:tc>
                  <a:txBody>
                    <a:bodyPr/>
                    <a:lstStyle/>
                    <a:p>
                      <a:pPr algn="l"/>
                      <a:r>
                        <a:rPr lang="en-GB" sz="1800" dirty="0">
                          <a:solidFill>
                            <a:schemeClr val="tx1"/>
                          </a:solidFill>
                          <a:latin typeface="Arial" panose="020B0604020202020204" pitchFamily="34" charset="0"/>
                          <a:cs typeface="Arial" panose="020B0604020202020204" pitchFamily="34" charset="0"/>
                        </a:rPr>
                        <a:t>Subtotal 2023/24 scale fees plus recurring additional fees</a:t>
                      </a:r>
                    </a:p>
                  </a:txBody>
                  <a:tcPr>
                    <a:solidFill>
                      <a:srgbClr val="CFDEE7"/>
                    </a:solidFill>
                  </a:tcPr>
                </a:tc>
                <a:tc>
                  <a:txBody>
                    <a:bodyPr/>
                    <a:lstStyle/>
                    <a:p>
                      <a:r>
                        <a:rPr lang="en-GB" sz="1800" dirty="0">
                          <a:solidFill>
                            <a:schemeClr val="tx1"/>
                          </a:solidFill>
                          <a:latin typeface="Arial" panose="020B0604020202020204" pitchFamily="34" charset="0"/>
                          <a:cs typeface="Arial" panose="020B0604020202020204" pitchFamily="34" charset="0"/>
                        </a:rPr>
                        <a:t>£332,942</a:t>
                      </a:r>
                    </a:p>
                  </a:txBody>
                  <a:tcPr>
                    <a:solidFill>
                      <a:srgbClr val="CFDEE7"/>
                    </a:solidFill>
                  </a:tcPr>
                </a:tc>
                <a:extLst>
                  <a:ext uri="{0D108BD9-81ED-4DB2-BD59-A6C34878D82A}">
                    <a16:rowId xmlns:a16="http://schemas.microsoft.com/office/drawing/2014/main" val="952867936"/>
                  </a:ext>
                </a:extLst>
              </a:tr>
              <a:tr h="485312">
                <a:tc>
                  <a:txBody>
                    <a:bodyPr/>
                    <a:lstStyle/>
                    <a:p>
                      <a:pPr algn="l"/>
                      <a:r>
                        <a:rPr lang="en-GB" sz="1800" dirty="0">
                          <a:solidFill>
                            <a:schemeClr val="tx1"/>
                          </a:solidFill>
                          <a:latin typeface="Arial" panose="020B0604020202020204" pitchFamily="34" charset="0"/>
                          <a:cs typeface="Arial" panose="020B0604020202020204" pitchFamily="34" charset="0"/>
                        </a:rPr>
                        <a:t>Contractual indexation (3.4% of subtotal)</a:t>
                      </a:r>
                    </a:p>
                  </a:txBody>
                  <a:tcPr>
                    <a:solidFill>
                      <a:srgbClr val="FFFFFF"/>
                    </a:solidFill>
                  </a:tcPr>
                </a:tc>
                <a:tc>
                  <a:txBody>
                    <a:bodyPr/>
                    <a:lstStyle/>
                    <a:p>
                      <a:r>
                        <a:rPr lang="en-GB" sz="1800" dirty="0">
                          <a:solidFill>
                            <a:schemeClr val="tx1"/>
                          </a:solidFill>
                          <a:latin typeface="Arial" panose="020B0604020202020204" pitchFamily="34" charset="0"/>
                          <a:cs typeface="Arial" panose="020B0604020202020204" pitchFamily="34" charset="0"/>
                        </a:rPr>
                        <a:t>£11,320</a:t>
                      </a:r>
                    </a:p>
                  </a:txBody>
                  <a:tcPr>
                    <a:solidFill>
                      <a:srgbClr val="FFFFFF"/>
                    </a:solidFill>
                  </a:tcPr>
                </a:tc>
                <a:extLst>
                  <a:ext uri="{0D108BD9-81ED-4DB2-BD59-A6C34878D82A}">
                    <a16:rowId xmlns:a16="http://schemas.microsoft.com/office/drawing/2014/main" val="2300467463"/>
                  </a:ext>
                </a:extLst>
              </a:tr>
              <a:tr h="410698">
                <a:tc>
                  <a:txBody>
                    <a:bodyPr/>
                    <a:lstStyle/>
                    <a:p>
                      <a:pPr algn="l"/>
                      <a:r>
                        <a:rPr lang="en-GB" sz="1800" dirty="0">
                          <a:solidFill>
                            <a:schemeClr val="tx1"/>
                          </a:solidFill>
                          <a:latin typeface="Arial" panose="020B0604020202020204" pitchFamily="34" charset="0"/>
                          <a:cs typeface="Arial" panose="020B0604020202020204" pitchFamily="34" charset="0"/>
                        </a:rPr>
                        <a:t>Total scale fee for 2024/25 </a:t>
                      </a:r>
                    </a:p>
                  </a:txBody>
                  <a:tcPr>
                    <a:solidFill>
                      <a:srgbClr val="CFDEE7"/>
                    </a:solidFill>
                  </a:tcPr>
                </a:tc>
                <a:tc>
                  <a:txBody>
                    <a:bodyPr/>
                    <a:lstStyle/>
                    <a:p>
                      <a:r>
                        <a:rPr lang="en-GB" sz="1800" dirty="0">
                          <a:solidFill>
                            <a:schemeClr val="tx1"/>
                          </a:solidFill>
                          <a:latin typeface="Arial" panose="020B0604020202020204" pitchFamily="34" charset="0"/>
                          <a:cs typeface="Arial" panose="020B0604020202020204" pitchFamily="34" charset="0"/>
                        </a:rPr>
                        <a:t>£344,262</a:t>
                      </a:r>
                    </a:p>
                  </a:txBody>
                  <a:tcPr>
                    <a:solidFill>
                      <a:srgbClr val="CFDEE7"/>
                    </a:solidFill>
                  </a:tcPr>
                </a:tc>
                <a:extLst>
                  <a:ext uri="{0D108BD9-81ED-4DB2-BD59-A6C34878D82A}">
                    <a16:rowId xmlns:a16="http://schemas.microsoft.com/office/drawing/2014/main" val="1528033597"/>
                  </a:ext>
                </a:extLst>
              </a:tr>
            </a:tbl>
          </a:graphicData>
        </a:graphic>
      </p:graphicFrame>
      <p:sp>
        <p:nvSpPr>
          <p:cNvPr id="5" name="TextBox 4">
            <a:extLst>
              <a:ext uri="{FF2B5EF4-FFF2-40B4-BE49-F238E27FC236}">
                <a16:creationId xmlns:a16="http://schemas.microsoft.com/office/drawing/2014/main" id="{3098B8FA-A589-9B41-1DB0-C29679D2B59D}"/>
              </a:ext>
            </a:extLst>
          </p:cNvPr>
          <p:cNvSpPr txBox="1"/>
          <p:nvPr/>
        </p:nvSpPr>
        <p:spPr>
          <a:xfrm>
            <a:off x="403224" y="968456"/>
            <a:ext cx="794314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285750" defTabSz="457205" hangingPunct="0">
              <a:spcBef>
                <a:spcPts val="800"/>
              </a:spcBef>
              <a:spcAft>
                <a:spcPts val="800"/>
              </a:spcAft>
              <a:buClr>
                <a:srgbClr val="236995"/>
              </a:buClr>
              <a:buSzPct val="110000"/>
              <a:buFont typeface="Arial"/>
              <a:buChar char="•"/>
            </a:pPr>
            <a:r>
              <a:rPr lang="en-GB" sz="2000" dirty="0">
                <a:uFill>
                  <a:solidFill>
                    <a:srgbClr val="000000"/>
                  </a:solidFill>
                </a:uFill>
                <a:latin typeface="Arial"/>
                <a:cs typeface="Arial"/>
                <a:sym typeface="Arial"/>
              </a:rPr>
              <a:t>We adjust the previous year scale fee for new requirements, new specific information and inflation</a:t>
            </a:r>
          </a:p>
        </p:txBody>
      </p:sp>
    </p:spTree>
    <p:extLst>
      <p:ext uri="{BB962C8B-B14F-4D97-AF65-F5344CB8AC3E}">
        <p14:creationId xmlns:p14="http://schemas.microsoft.com/office/powerpoint/2010/main" val="26561554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pPr marL="0" marR="0" indent="0" algn="l" defTabSz="457200" rtl="0" fontAlgn="auto" latinLnBrk="0" hangingPunct="0">
              <a:lnSpc>
                <a:spcPct val="100000"/>
              </a:lnSpc>
              <a:spcBef>
                <a:spcPts val="0"/>
              </a:spcBef>
              <a:spcAft>
                <a:spcPts val="0"/>
              </a:spcAft>
              <a:buClrTx/>
              <a:buSzTx/>
              <a:buFontTx/>
              <a:buNone/>
              <a:tabLst/>
            </a:pPr>
            <a:r>
              <a:rPr lang="en-GB" sz="2800" b="1" i="0" dirty="0">
                <a:solidFill>
                  <a:srgbClr val="236995"/>
                </a:solidFill>
                <a:effectLst/>
                <a:latin typeface="Arial" panose="020B0604020202020204" pitchFamily="34" charset="0"/>
                <a:ea typeface="Times New Roman" panose="02020603050405020304" pitchFamily="18" charset="0"/>
                <a:cs typeface="Arial" panose="020B0604020202020204" pitchFamily="34" charset="0"/>
              </a:rPr>
              <a:t>Adjustments for specific bodies</a:t>
            </a: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36780" y="1374467"/>
            <a:ext cx="7901877" cy="3784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100" dirty="0">
                <a:solidFill>
                  <a:schemeClr val="tx1"/>
                </a:solidFill>
                <a:uFill>
                  <a:solidFill>
                    <a:srgbClr val="000000"/>
                  </a:solidFill>
                </a:uFill>
              </a:rPr>
              <a:t>We have proposed adjustments for significant changes in size or complexity or a change in other audit risk factors</a:t>
            </a:r>
          </a:p>
          <a:p>
            <a:pPr marL="342900" indent="-285750" hangingPunct="0">
              <a:lnSpc>
                <a:spcPct val="110000"/>
              </a:lnSpc>
              <a:spcBef>
                <a:spcPts val="800"/>
              </a:spcBef>
              <a:spcAft>
                <a:spcPts val="1500"/>
              </a:spcAft>
              <a:buClr>
                <a:srgbClr val="236995"/>
              </a:buClr>
              <a:buSzPct val="110000"/>
            </a:pPr>
            <a:r>
              <a:rPr lang="en-GB" sz="2100" dirty="0">
                <a:solidFill>
                  <a:schemeClr val="tx1"/>
                </a:solidFill>
                <a:uFill>
                  <a:solidFill>
                    <a:srgbClr val="000000"/>
                  </a:solidFill>
                </a:uFill>
              </a:rPr>
              <a:t>We will review adjustments each audit year to determine if the adjustment is correct </a:t>
            </a:r>
          </a:p>
          <a:p>
            <a:pPr marL="342900" indent="-285750" hangingPunct="0">
              <a:lnSpc>
                <a:spcPct val="110000"/>
              </a:lnSpc>
              <a:spcBef>
                <a:spcPts val="800"/>
              </a:spcBef>
              <a:spcAft>
                <a:spcPts val="1500"/>
              </a:spcAft>
              <a:buClr>
                <a:srgbClr val="236995"/>
              </a:buClr>
              <a:buSzPct val="110000"/>
            </a:pPr>
            <a:r>
              <a:rPr lang="en-GB" sz="2100" dirty="0">
                <a:solidFill>
                  <a:schemeClr val="tx1"/>
                </a:solidFill>
                <a:uFill>
                  <a:solidFill>
                    <a:srgbClr val="000000"/>
                  </a:solidFill>
                </a:uFill>
              </a:rPr>
              <a:t>Our aim in amending the 2024/25 scale fee in this way is to provide a scale fee that is more aligned with the likely final audit fee required, but recognising the potential for change where appropriate</a:t>
            </a:r>
            <a:endParaRPr lang="en-GB" sz="21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1209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238250"/>
          </a:xfrm>
          <a:prstGeom prst="rect">
            <a:avLst/>
          </a:prstGeom>
        </p:spPr>
        <p:txBody>
          <a:bodyPr>
            <a:normAutofit/>
          </a:bodyPr>
          <a:lstStyle>
            <a:lvl1pPr>
              <a:defRPr>
                <a:solidFill>
                  <a:srgbClr val="236995"/>
                </a:solidFill>
              </a:defRPr>
            </a:lvl1pPr>
          </a:lstStyle>
          <a:p>
            <a:r>
              <a:rPr lang="en-GB" sz="2800" dirty="0">
                <a:solidFill>
                  <a:srgbClr val="236995"/>
                </a:solidFill>
                <a:latin typeface="Arial" panose="020B0604020202020204" pitchFamily="34" charset="0"/>
                <a:cs typeface="Arial" panose="020B0604020202020204" pitchFamily="34" charset="0"/>
              </a:rPr>
              <a:t>Billing </a:t>
            </a:r>
            <a:r>
              <a:rPr lang="en-GB" sz="2800" dirty="0">
                <a:latin typeface="Arial" panose="020B0604020202020204" pitchFamily="34" charset="0"/>
                <a:cs typeface="Arial" panose="020B0604020202020204" pitchFamily="34" charset="0"/>
              </a:rPr>
              <a:t>based on delivery milestones</a:t>
            </a:r>
            <a:br>
              <a:rPr lang="en-GB" sz="2000" b="1" i="0" dirty="0">
                <a:solidFill>
                  <a:srgbClr val="236995"/>
                </a:solidFill>
                <a:effectLst/>
                <a:latin typeface="Arial" panose="020B0604020202020204" pitchFamily="34" charset="0"/>
                <a:ea typeface="Times New Roman" panose="02020603050405020304" pitchFamily="18" charset="0"/>
                <a:cs typeface="Arial" panose="020B0604020202020204" pitchFamily="34" charset="0"/>
              </a:rPr>
            </a:br>
            <a:endParaRPr lang="en-US" sz="2000" dirty="0">
              <a:solidFill>
                <a:srgbClr val="236995"/>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28392" y="1335597"/>
            <a:ext cx="8128379" cy="3625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100" b="1" dirty="0">
                <a:solidFill>
                  <a:schemeClr val="tx1"/>
                </a:solidFill>
                <a:uFill>
                  <a:solidFill>
                    <a:srgbClr val="000000"/>
                  </a:solidFill>
                </a:uFill>
              </a:rPr>
              <a:t>25% of fee </a:t>
            </a:r>
            <a:r>
              <a:rPr lang="en-GB" sz="2100" dirty="0">
                <a:solidFill>
                  <a:schemeClr val="tx1"/>
                </a:solidFill>
                <a:uFill>
                  <a:solidFill>
                    <a:srgbClr val="000000"/>
                  </a:solidFill>
                </a:uFill>
              </a:rPr>
              <a:t>on production of the previous year’s Auditor’s Annual Report or issuing of audit opinion for the previous Audit Year (but not before 1 December)</a:t>
            </a:r>
          </a:p>
          <a:p>
            <a:pPr marL="342900" indent="-285750" hangingPunct="0">
              <a:lnSpc>
                <a:spcPct val="110000"/>
              </a:lnSpc>
              <a:spcBef>
                <a:spcPts val="800"/>
              </a:spcBef>
              <a:spcAft>
                <a:spcPts val="1500"/>
              </a:spcAft>
              <a:buClr>
                <a:srgbClr val="236995"/>
              </a:buClr>
              <a:buSzPct val="110000"/>
            </a:pPr>
            <a:r>
              <a:rPr lang="en-GB" sz="2100" b="1" dirty="0">
                <a:solidFill>
                  <a:schemeClr val="tx1"/>
                </a:solidFill>
                <a:uFill>
                  <a:solidFill>
                    <a:srgbClr val="000000"/>
                  </a:solidFill>
                </a:uFill>
              </a:rPr>
              <a:t>50% of fee </a:t>
            </a:r>
            <a:r>
              <a:rPr lang="en-GB" sz="2100" dirty="0">
                <a:solidFill>
                  <a:schemeClr val="tx1"/>
                </a:solidFill>
                <a:uFill>
                  <a:solidFill>
                    <a:srgbClr val="000000"/>
                  </a:solidFill>
                </a:uFill>
              </a:rPr>
              <a:t>on production of the draft Audit Plan to audited body, will set out the auditor’s plan and timetable</a:t>
            </a:r>
          </a:p>
          <a:p>
            <a:pPr marL="342900" indent="-285750" hangingPunct="0">
              <a:lnSpc>
                <a:spcPct val="110000"/>
              </a:lnSpc>
              <a:spcBef>
                <a:spcPts val="800"/>
              </a:spcBef>
              <a:spcAft>
                <a:spcPts val="1500"/>
              </a:spcAft>
              <a:buClr>
                <a:srgbClr val="236995"/>
              </a:buClr>
              <a:buSzPct val="110000"/>
            </a:pPr>
            <a:r>
              <a:rPr lang="en-GB" sz="2100" b="1" dirty="0">
                <a:solidFill>
                  <a:schemeClr val="tx1"/>
                </a:solidFill>
                <a:uFill>
                  <a:solidFill>
                    <a:srgbClr val="000000"/>
                  </a:solidFill>
                </a:uFill>
              </a:rPr>
              <a:t>75% of fee </a:t>
            </a:r>
            <a:r>
              <a:rPr lang="en-GB" sz="2100" dirty="0">
                <a:solidFill>
                  <a:schemeClr val="tx1"/>
                </a:solidFill>
                <a:uFill>
                  <a:solidFill>
                    <a:srgbClr val="000000"/>
                  </a:solidFill>
                </a:uFill>
              </a:rPr>
              <a:t>when 50% of planned hours are delivered</a:t>
            </a:r>
          </a:p>
          <a:p>
            <a:pPr marL="342900" indent="-285750" hangingPunct="0">
              <a:lnSpc>
                <a:spcPct val="110000"/>
              </a:lnSpc>
              <a:spcBef>
                <a:spcPts val="800"/>
              </a:spcBef>
              <a:spcAft>
                <a:spcPts val="1500"/>
              </a:spcAft>
              <a:buClr>
                <a:srgbClr val="236995"/>
              </a:buClr>
              <a:buSzPct val="110000"/>
            </a:pPr>
            <a:r>
              <a:rPr lang="en-GB" sz="2100" b="1" dirty="0">
                <a:solidFill>
                  <a:schemeClr val="tx1"/>
                </a:solidFill>
                <a:uFill>
                  <a:solidFill>
                    <a:srgbClr val="000000"/>
                  </a:solidFill>
                </a:uFill>
              </a:rPr>
              <a:t>100% of fee </a:t>
            </a:r>
            <a:r>
              <a:rPr lang="en-GB" sz="2100" dirty="0">
                <a:solidFill>
                  <a:schemeClr val="tx1"/>
                </a:solidFill>
                <a:uFill>
                  <a:solidFill>
                    <a:srgbClr val="000000"/>
                  </a:solidFill>
                </a:uFill>
              </a:rPr>
              <a:t>when 75% of planned hours are delivered</a:t>
            </a: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6324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236995"/>
                </a:solidFill>
                <a:latin typeface="Arial" panose="020B0604020202020204" pitchFamily="34" charset="0"/>
                <a:cs typeface="Arial" panose="020B0604020202020204" pitchFamily="34" charset="0"/>
              </a:rPr>
              <a:t>Consultation timetable</a:t>
            </a:r>
            <a:endParaRPr lang="en-US" sz="2000" dirty="0">
              <a:solidFill>
                <a:srgbClr val="236995"/>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36780" y="1357690"/>
            <a:ext cx="8086435" cy="4816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300" dirty="0">
                <a:solidFill>
                  <a:schemeClr val="tx1"/>
                </a:solidFill>
                <a:uFill>
                  <a:solidFill>
                    <a:srgbClr val="000000"/>
                  </a:solidFill>
                </a:uFill>
              </a:rPr>
              <a:t>The 2024/25 fee scale consultation closes on </a:t>
            </a:r>
            <a:r>
              <a:rPr lang="en-GB" sz="2300" b="1" dirty="0">
                <a:solidFill>
                  <a:schemeClr val="tx1"/>
                </a:solidFill>
                <a:uFill>
                  <a:solidFill>
                    <a:srgbClr val="000000"/>
                  </a:solidFill>
                </a:uFill>
              </a:rPr>
              <a:t>Thursday 10 October 2024</a:t>
            </a:r>
          </a:p>
          <a:p>
            <a:pPr marL="342900" indent="-285750" hangingPunct="0">
              <a:lnSpc>
                <a:spcPct val="110000"/>
              </a:lnSpc>
              <a:spcBef>
                <a:spcPts val="800"/>
              </a:spcBef>
              <a:spcAft>
                <a:spcPts val="1500"/>
              </a:spcAft>
              <a:buClr>
                <a:srgbClr val="236995"/>
              </a:buClr>
              <a:buSzPct val="110000"/>
            </a:pPr>
            <a:r>
              <a:rPr lang="en-GB" sz="2300" dirty="0">
                <a:solidFill>
                  <a:schemeClr val="tx1"/>
                </a:solidFill>
                <a:uFill>
                  <a:solidFill>
                    <a:srgbClr val="000000"/>
                  </a:solidFill>
                </a:uFill>
              </a:rPr>
              <a:t>The details are available on our </a:t>
            </a:r>
            <a:r>
              <a:rPr lang="en-GB" sz="2300" dirty="0">
                <a:solidFill>
                  <a:srgbClr val="236995"/>
                </a:solidFill>
                <a:latin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website</a:t>
            </a:r>
            <a:r>
              <a:rPr lang="en-GB" sz="2300" dirty="0">
                <a:solidFill>
                  <a:schemeClr val="tx1"/>
                </a:solidFill>
                <a:uFill>
                  <a:solidFill>
                    <a:srgbClr val="000000"/>
                  </a:solidFill>
                </a:uFill>
              </a:rPr>
              <a:t> and we have sent them to all bodies and stakeholders</a:t>
            </a:r>
          </a:p>
          <a:p>
            <a:pPr marL="342900" indent="-285750" hangingPunct="0">
              <a:lnSpc>
                <a:spcPct val="110000"/>
              </a:lnSpc>
              <a:spcBef>
                <a:spcPts val="800"/>
              </a:spcBef>
              <a:spcAft>
                <a:spcPts val="1500"/>
              </a:spcAft>
              <a:buClr>
                <a:srgbClr val="236995"/>
              </a:buClr>
              <a:buSzPct val="110000"/>
            </a:pPr>
            <a:r>
              <a:rPr lang="en-GB" sz="2300" dirty="0">
                <a:solidFill>
                  <a:schemeClr val="tx1"/>
                </a:solidFill>
                <a:uFill>
                  <a:solidFill>
                    <a:srgbClr val="000000"/>
                  </a:solidFill>
                </a:uFill>
              </a:rPr>
              <a:t>The PSAA Board will consider consultation responses carefully in determining the final fee scale</a:t>
            </a:r>
          </a:p>
          <a:p>
            <a:pPr marL="342900" indent="-285750" hangingPunct="0">
              <a:lnSpc>
                <a:spcPct val="120000"/>
              </a:lnSpc>
              <a:spcBef>
                <a:spcPts val="800"/>
              </a:spcBef>
              <a:spcAft>
                <a:spcPts val="1500"/>
              </a:spcAft>
              <a:buClr>
                <a:srgbClr val="236995"/>
              </a:buClr>
              <a:buSzPct val="110000"/>
            </a:pPr>
            <a:r>
              <a:rPr lang="en-GB" sz="2300" dirty="0">
                <a:solidFill>
                  <a:schemeClr val="tx1"/>
                </a:solidFill>
                <a:uFill>
                  <a:solidFill>
                    <a:srgbClr val="000000"/>
                  </a:solidFill>
                </a:uFill>
              </a:rPr>
              <a:t>Our consultation response and the scale of fees are published on our website</a:t>
            </a:r>
          </a:p>
          <a:p>
            <a:pPr marL="342900" indent="-285750" hangingPunct="0">
              <a:lnSpc>
                <a:spcPct val="120000"/>
              </a:lnSpc>
              <a:spcBef>
                <a:spcPts val="800"/>
              </a:spcBef>
              <a:spcAft>
                <a:spcPts val="1500"/>
              </a:spcAft>
              <a:buClr>
                <a:srgbClr val="236995"/>
              </a:buClr>
              <a:buSzPct val="110000"/>
            </a:pPr>
            <a:r>
              <a:rPr lang="en-GB" sz="2300" dirty="0">
                <a:solidFill>
                  <a:schemeClr val="tx1"/>
                </a:solidFill>
                <a:uFill>
                  <a:solidFill>
                    <a:srgbClr val="000000"/>
                  </a:solidFill>
                </a:uFill>
              </a:rPr>
              <a:t>We will publish the final fee scale on our website by 30 November 2024</a:t>
            </a:r>
            <a:endParaRPr lang="en-GB" sz="23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926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454509"/>
            <a:ext cx="9144000" cy="1143000"/>
          </a:xfrm>
          <a:prstGeom prst="rect">
            <a:avLst/>
          </a:prstGeom>
          <a:effectLst/>
        </p:spPr>
        <p:txBody>
          <a:bodyPr>
            <a:normAutofit/>
          </a:bodyPr>
          <a:lstStyle>
            <a:lvl1pPr>
              <a:defRPr>
                <a:solidFill>
                  <a:srgbClr val="236995"/>
                </a:solidFill>
              </a:defRPr>
            </a:lvl1pPr>
          </a:lstStyle>
          <a:p>
            <a:pPr algn="ctr"/>
            <a:r>
              <a:rPr lang="en-GB" sz="5000" dirty="0">
                <a:sym typeface="Helvetica"/>
              </a:rPr>
              <a:t>Q&amp;A panel session</a:t>
            </a:r>
            <a:endParaRPr sz="5000" dirty="0"/>
          </a:p>
        </p:txBody>
      </p:sp>
    </p:spTree>
    <p:extLst>
      <p:ext uri="{BB962C8B-B14F-4D97-AF65-F5344CB8AC3E}">
        <p14:creationId xmlns:p14="http://schemas.microsoft.com/office/powerpoint/2010/main" val="19879439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1996625"/>
            <a:ext cx="9144000" cy="1143000"/>
          </a:xfrm>
          <a:prstGeom prst="rect">
            <a:avLst/>
          </a:prstGeom>
          <a:effectLst/>
        </p:spPr>
        <p:txBody>
          <a:bodyPr>
            <a:normAutofit/>
          </a:bodyPr>
          <a:lstStyle>
            <a:lvl1pPr>
              <a:defRPr>
                <a:solidFill>
                  <a:srgbClr val="236995"/>
                </a:solidFill>
              </a:defRPr>
            </a:lvl1pPr>
          </a:lstStyle>
          <a:p>
            <a:pPr algn="ctr"/>
            <a:r>
              <a:rPr lang="en-GB" sz="5000" dirty="0">
                <a:effectLst>
                  <a:outerShdw sx="1000" sy="1000" algn="ctr" rotWithShape="0">
                    <a:srgbClr val="000000"/>
                  </a:outerShdw>
                </a:effectLst>
                <a:sym typeface="Helvetica"/>
              </a:rPr>
              <a:t>Closing comments</a:t>
            </a:r>
            <a:endParaRPr sz="5000" dirty="0">
              <a:effectLst>
                <a:outerShdw sx="1000" sy="1000" algn="ctr" rotWithShape="0">
                  <a:srgbClr val="000000"/>
                </a:outerShdw>
              </a:effectLst>
            </a:endParaRPr>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84645" y="3603391"/>
            <a:ext cx="8774709" cy="104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chor="ctr">
            <a:normAutofit/>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2800" kern="0" dirty="0">
                <a:solidFill>
                  <a:srgbClr val="595959"/>
                </a:solidFill>
                <a:sym typeface="Helvetica"/>
              </a:rPr>
              <a:t>We value your feedback on this session, so ask you to complete a short feedback form</a:t>
            </a:r>
            <a:endParaRPr lang="en-GB" sz="2800" kern="0" dirty="0">
              <a:solidFill>
                <a:srgbClr val="595959"/>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006B8D"/>
                </a:solidFill>
              </a:rPr>
              <a:t>Agenda</a:t>
            </a:r>
            <a:endParaRPr sz="2800" dirty="0">
              <a:solidFill>
                <a:srgbClr val="006B8D"/>
              </a:solidFill>
            </a:endParaRPr>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2354153476"/>
              </p:ext>
            </p:extLst>
          </p:nvPr>
        </p:nvGraphicFramePr>
        <p:xfrm>
          <a:off x="403224" y="1052347"/>
          <a:ext cx="8294803" cy="4419237"/>
        </p:xfrm>
        <a:graphic>
          <a:graphicData uri="http://schemas.openxmlformats.org/drawingml/2006/table">
            <a:tbl>
              <a:tblPr firstRow="1" bandRow="1">
                <a:effectLst/>
                <a:tableStyleId>{5940675A-B579-460E-94D1-54222C63F5DA}</a:tableStyleId>
              </a:tblPr>
              <a:tblGrid>
                <a:gridCol w="1127755">
                  <a:extLst>
                    <a:ext uri="{9D8B030D-6E8A-4147-A177-3AD203B41FA5}">
                      <a16:colId xmlns:a16="http://schemas.microsoft.com/office/drawing/2014/main" val="2636645887"/>
                    </a:ext>
                  </a:extLst>
                </a:gridCol>
                <a:gridCol w="4393571">
                  <a:extLst>
                    <a:ext uri="{9D8B030D-6E8A-4147-A177-3AD203B41FA5}">
                      <a16:colId xmlns:a16="http://schemas.microsoft.com/office/drawing/2014/main" val="1279299333"/>
                    </a:ext>
                  </a:extLst>
                </a:gridCol>
                <a:gridCol w="2773477">
                  <a:extLst>
                    <a:ext uri="{9D8B030D-6E8A-4147-A177-3AD203B41FA5}">
                      <a16:colId xmlns:a16="http://schemas.microsoft.com/office/drawing/2014/main" val="1849410458"/>
                    </a:ext>
                  </a:extLst>
                </a:gridCol>
              </a:tblGrid>
              <a:tr h="1254626">
                <a:tc>
                  <a:txBody>
                    <a:bodyPr/>
                    <a:lstStyle/>
                    <a:p>
                      <a:pPr algn="l">
                        <a:spcBef>
                          <a:spcPts val="600"/>
                        </a:spcBef>
                      </a:pPr>
                      <a:r>
                        <a:rPr lang="en-GB" sz="2400" dirty="0">
                          <a:latin typeface="Arial" panose="020B0604020202020204" pitchFamily="34" charset="0"/>
                          <a:cs typeface="Arial" panose="020B0604020202020204" pitchFamily="34" charset="0"/>
                        </a:rPr>
                        <a:t>13.00</a:t>
                      </a: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Welcome </a:t>
                      </a:r>
                      <a:endParaRPr lang="en-GB" sz="2400" b="1" dirty="0">
                        <a:latin typeface="Arial" panose="020B0604020202020204" pitchFamily="34" charset="0"/>
                        <a:cs typeface="Arial" panose="020B0604020202020204" pitchFamily="34" charset="0"/>
                      </a:endParaRP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latin typeface="Arial" panose="020B0604020202020204" pitchFamily="34" charset="0"/>
                          <a:cs typeface="Arial" panose="020B0604020202020204" pitchFamily="34" charset="0"/>
                        </a:rPr>
                        <a:t>Bill Butler -</a:t>
                      </a:r>
                    </a:p>
                    <a:p>
                      <a:pPr algn="l"/>
                      <a:r>
                        <a:rPr lang="en-GB" sz="2400" dirty="0">
                          <a:latin typeface="Arial" panose="020B0604020202020204" pitchFamily="34" charset="0"/>
                          <a:cs typeface="Arial" panose="020B0604020202020204" pitchFamily="34" charset="0"/>
                        </a:rPr>
                        <a:t>PSAA Chair</a:t>
                      </a: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2805203"/>
                  </a:ext>
                </a:extLst>
              </a:tr>
              <a:tr h="1921079">
                <a:tc>
                  <a:txBody>
                    <a:bodyPr/>
                    <a:lstStyle/>
                    <a:p>
                      <a:pPr algn="l"/>
                      <a:r>
                        <a:rPr lang="en-GB" sz="2400" dirty="0">
                          <a:latin typeface="Arial" panose="020B0604020202020204" pitchFamily="34" charset="0"/>
                          <a:cs typeface="Arial" panose="020B0604020202020204" pitchFamily="34" charset="0"/>
                        </a:rPr>
                        <a:t>13.05</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400" b="0" i="0" u="none" strike="noStrike" cap="none" spc="0" baseline="0" dirty="0">
                          <a:solidFill>
                            <a:srgbClr val="006B8D"/>
                          </a:solidFill>
                          <a:effectLst/>
                          <a:uFillTx/>
                          <a:latin typeface="Arial" panose="020B0604020202020204" pitchFamily="34" charset="0"/>
                          <a:ea typeface="+mn-ea"/>
                          <a:cs typeface="Arial" panose="020B0604020202020204" pitchFamily="34" charset="0"/>
                          <a:sym typeface="Helvetica"/>
                        </a:rPr>
                        <a:t>Introduction                   </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400" b="0" i="0" u="none" strike="noStrike" cap="none" spc="0" baseline="0" dirty="0">
                          <a:solidFill>
                            <a:srgbClr val="006B8D"/>
                          </a:solidFill>
                          <a:effectLst/>
                          <a:uFillTx/>
                          <a:latin typeface="Arial" panose="020B0604020202020204" pitchFamily="34" charset="0"/>
                          <a:ea typeface="+mn-ea"/>
                          <a:cs typeface="Arial" panose="020B0604020202020204" pitchFamily="34" charset="0"/>
                          <a:sym typeface="Helvetica"/>
                        </a:rPr>
                        <a:t>2024/25 fee proposals</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400" b="0" i="0" u="none" strike="noStrike" cap="none" spc="0" baseline="0" dirty="0">
                          <a:solidFill>
                            <a:srgbClr val="006B8D"/>
                          </a:solidFill>
                          <a:effectLst/>
                          <a:uFillTx/>
                          <a:latin typeface="Arial" panose="020B0604020202020204" pitchFamily="34" charset="0"/>
                          <a:ea typeface="+mn-ea"/>
                          <a:cs typeface="Arial" panose="020B0604020202020204" pitchFamily="34" charset="0"/>
                          <a:sym typeface="Helvetica"/>
                        </a:rPr>
                        <a:t>Consultation timetable </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PSAA Team</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62344"/>
                  </a:ext>
                </a:extLst>
              </a:tr>
              <a:tr h="611096">
                <a:tc>
                  <a:txBody>
                    <a:bodyPr/>
                    <a:lstStyle/>
                    <a:p>
                      <a:pPr algn="l"/>
                      <a:r>
                        <a:rPr lang="en-GB" sz="2400" dirty="0">
                          <a:latin typeface="Arial" panose="020B0604020202020204" pitchFamily="34" charset="0"/>
                          <a:cs typeface="Arial" panose="020B0604020202020204" pitchFamily="34" charset="0"/>
                        </a:rPr>
                        <a:t>13.35</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Q&amp;A panel session </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All</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663164"/>
                  </a:ext>
                </a:extLst>
              </a:tr>
              <a:tr h="632436">
                <a:tc>
                  <a:txBody>
                    <a:bodyPr/>
                    <a:lstStyle/>
                    <a:p>
                      <a:pPr algn="l"/>
                      <a:r>
                        <a:rPr lang="en-GB" sz="2400">
                          <a:latin typeface="Arial" panose="020B0604020202020204" pitchFamily="34" charset="0"/>
                          <a:cs typeface="Arial" panose="020B0604020202020204" pitchFamily="34" charset="0"/>
                        </a:rPr>
                        <a:t>14:30</a:t>
                      </a:r>
                      <a:endParaRPr lang="en-GB" sz="2400" dirty="0">
                        <a:latin typeface="Arial" panose="020B0604020202020204" pitchFamily="34" charset="0"/>
                        <a:cs typeface="Arial" panose="020B0604020202020204" pitchFamily="34" charset="0"/>
                      </a:endParaRP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Bill Butler</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611223"/>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8D5D-6870-3AFF-F53C-D62E9AE1EAA1}"/>
              </a:ext>
            </a:extLst>
          </p:cNvPr>
          <p:cNvSpPr>
            <a:spLocks noGrp="1"/>
          </p:cNvSpPr>
          <p:nvPr>
            <p:ph type="title"/>
          </p:nvPr>
        </p:nvSpPr>
        <p:spPr>
          <a:xfrm>
            <a:off x="403224" y="0"/>
            <a:ext cx="8229601" cy="1009650"/>
          </a:xfrm>
        </p:spPr>
        <p:txBody>
          <a:bodyPr>
            <a:normAutofit/>
          </a:bodyPr>
          <a:lstStyle/>
          <a:p>
            <a:r>
              <a:rPr lang="en-GB" sz="28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The local audit system needs reform</a:t>
            </a:r>
            <a:endParaRPr lang="en-GB" sz="2800" dirty="0"/>
          </a:p>
        </p:txBody>
      </p:sp>
      <p:sp>
        <p:nvSpPr>
          <p:cNvPr id="3" name="Text Placeholder 2">
            <a:extLst>
              <a:ext uri="{FF2B5EF4-FFF2-40B4-BE49-F238E27FC236}">
                <a16:creationId xmlns:a16="http://schemas.microsoft.com/office/drawing/2014/main" id="{37D48A18-D15B-E4A0-0C58-DC86D540F5CB}"/>
              </a:ext>
            </a:extLst>
          </p:cNvPr>
          <p:cNvSpPr>
            <a:spLocks noGrp="1"/>
          </p:cNvSpPr>
          <p:nvPr>
            <p:ph type="body" idx="1"/>
          </p:nvPr>
        </p:nvSpPr>
        <p:spPr>
          <a:xfrm>
            <a:off x="457200" y="942452"/>
            <a:ext cx="8229600" cy="4885146"/>
          </a:xfrm>
        </p:spPr>
        <p:txBody>
          <a:bodyPr>
            <a:normAutofit fontScale="92500" lnSpcReduction="10000"/>
          </a:bodyPr>
          <a:lstStyle/>
          <a:p>
            <a:pPr marL="0" marR="0" indent="0" algn="l" defTabSz="457200" rtl="0" fontAlgn="auto" latinLnBrk="0" hangingPunct="0">
              <a:lnSpc>
                <a:spcPct val="100000"/>
              </a:lnSpc>
              <a:spcBef>
                <a:spcPts val="0"/>
              </a:spcBef>
              <a:spcAft>
                <a:spcPts val="0"/>
              </a:spcAft>
              <a:buClrTx/>
              <a:buSzTx/>
              <a:buNone/>
              <a:tabLst/>
            </a:pPr>
            <a:r>
              <a:rPr lang="en-GB" sz="2000" dirty="0">
                <a:solidFill>
                  <a:srgbClr val="0B0C0C"/>
                </a:solidFill>
                <a:latin typeface="Arial" panose="020B0604020202020204" pitchFamily="34" charset="0"/>
                <a:cs typeface="Arial" panose="020B0604020202020204" pitchFamily="34" charset="0"/>
              </a:rPr>
              <a:t>	</a:t>
            </a:r>
          </a:p>
          <a:p>
            <a:pPr marL="0" indent="0" defTabSz="457200" hangingPunct="0">
              <a:lnSpc>
                <a:spcPct val="110000"/>
              </a:lnSpc>
              <a:spcBef>
                <a:spcPts val="0"/>
              </a:spcBef>
              <a:buSzTx/>
              <a:buNone/>
            </a:pPr>
            <a:r>
              <a:rPr lang="en-GB" sz="2300" dirty="0">
                <a:solidFill>
                  <a:srgbClr val="0B0C0C"/>
                </a:solidFill>
                <a:latin typeface="Arial" panose="020B0604020202020204" pitchFamily="34" charset="0"/>
                <a:cs typeface="Arial" panose="020B0604020202020204" pitchFamily="34" charset="0"/>
              </a:rPr>
              <a:t>‘…we must also reform funding for local government and sort out these inefficiencies. We will start by reforming the local audit system to support value for money for the taxpayer.’</a:t>
            </a:r>
          </a:p>
          <a:p>
            <a:pPr marL="0" marR="0" indent="0" algn="l" defTabSz="457200" rtl="0" fontAlgn="auto" latinLnBrk="0" hangingPunct="0">
              <a:lnSpc>
                <a:spcPct val="100000"/>
              </a:lnSpc>
              <a:spcBef>
                <a:spcPts val="0"/>
              </a:spcBef>
              <a:spcAft>
                <a:spcPts val="0"/>
              </a:spcAft>
              <a:buClrTx/>
              <a:buSzTx/>
              <a:buNone/>
              <a:tabLst/>
            </a:pPr>
            <a:endParaRPr lang="en-GB" sz="2400" dirty="0">
              <a:solidFill>
                <a:srgbClr val="0B0C0C"/>
              </a:solidFill>
              <a:latin typeface="Arial" panose="020B0604020202020204" pitchFamily="34" charset="0"/>
              <a:cs typeface="Arial" panose="020B0604020202020204" pitchFamily="34" charset="0"/>
            </a:endParaRPr>
          </a:p>
          <a:p>
            <a:pPr marL="0" marR="0" indent="0" algn="r" defTabSz="457200" rtl="0" fontAlgn="auto" latinLnBrk="0" hangingPunct="0">
              <a:lnSpc>
                <a:spcPct val="120000"/>
              </a:lnSpc>
              <a:spcBef>
                <a:spcPts val="0"/>
              </a:spcBef>
              <a:spcAft>
                <a:spcPts val="0"/>
              </a:spcAft>
              <a:buClrTx/>
              <a:buSzTx/>
              <a:buNone/>
              <a:tabLst/>
            </a:pPr>
            <a:r>
              <a:rPr lang="en-GB" sz="1800" dirty="0">
                <a:solidFill>
                  <a:srgbClr val="0B0C0C"/>
                </a:solidFill>
                <a:latin typeface="Arial" panose="020B0604020202020204" pitchFamily="34" charset="0"/>
                <a:cs typeface="Arial" panose="020B0604020202020204" pitchFamily="34" charset="0"/>
              </a:rPr>
              <a:t>The Rt Hon </a:t>
            </a:r>
            <a:r>
              <a:rPr lang="en-GB" sz="1800" b="0" i="0" dirty="0">
                <a:solidFill>
                  <a:srgbClr val="0B0C0C"/>
                </a:solidFill>
                <a:effectLst/>
                <a:latin typeface="Arial" panose="020B0604020202020204" pitchFamily="34" charset="0"/>
                <a:cs typeface="Arial" panose="020B0604020202020204" pitchFamily="34" charset="0"/>
              </a:rPr>
              <a:t>Angela Rayner </a:t>
            </a:r>
          </a:p>
          <a:p>
            <a:pPr marL="0" marR="0" indent="0" algn="r" defTabSz="457200" rtl="0" fontAlgn="auto" latinLnBrk="0" hangingPunct="0">
              <a:lnSpc>
                <a:spcPct val="120000"/>
              </a:lnSpc>
              <a:spcBef>
                <a:spcPts val="0"/>
              </a:spcBef>
              <a:spcAft>
                <a:spcPts val="1800"/>
              </a:spcAft>
              <a:buClrTx/>
              <a:buSzTx/>
              <a:buNone/>
              <a:tabLst/>
            </a:pPr>
            <a:r>
              <a:rPr lang="en-GB" sz="1800" b="0" i="0" dirty="0">
                <a:solidFill>
                  <a:srgbClr val="0B0C0C"/>
                </a:solidFill>
                <a:effectLst/>
                <a:latin typeface="Arial" panose="020B0604020202020204" pitchFamily="34" charset="0"/>
                <a:cs typeface="Arial" panose="020B0604020202020204" pitchFamily="34" charset="0"/>
              </a:rPr>
              <a:t>Secretary of State (MHCLG) 18 July 2024</a:t>
            </a:r>
          </a:p>
          <a:p>
            <a:pPr marL="0" marR="0" indent="0" algn="r" defTabSz="457200" rtl="0" fontAlgn="auto" latinLnBrk="0" hangingPunct="0">
              <a:lnSpc>
                <a:spcPct val="100000"/>
              </a:lnSpc>
              <a:spcBef>
                <a:spcPts val="0"/>
              </a:spcBef>
              <a:spcAft>
                <a:spcPts val="0"/>
              </a:spcAft>
              <a:buClrTx/>
              <a:buSzTx/>
              <a:buNone/>
              <a:tabLst/>
            </a:pPr>
            <a:endParaRPr lang="en-GB" sz="1800" b="0" i="0" dirty="0">
              <a:solidFill>
                <a:srgbClr val="0B0C0C"/>
              </a:solidFill>
              <a:effectLst/>
              <a:latin typeface="Arial" panose="020B0604020202020204" pitchFamily="34" charset="0"/>
              <a:cs typeface="Arial" panose="020B0604020202020204" pitchFamily="34" charset="0"/>
            </a:endParaRPr>
          </a:p>
          <a:p>
            <a:pPr marL="0" indent="0" defTabSz="457200" fontAlgn="auto" hangingPunct="0">
              <a:lnSpc>
                <a:spcPct val="110000"/>
              </a:lnSpc>
              <a:spcBef>
                <a:spcPts val="0"/>
              </a:spcBef>
              <a:buSzTx/>
              <a:buNone/>
            </a:pPr>
            <a:r>
              <a:rPr lang="en-GB" sz="2300" dirty="0">
                <a:solidFill>
                  <a:srgbClr val="0B0C0C"/>
                </a:solidFill>
                <a:latin typeface="Arial" panose="020B0604020202020204" pitchFamily="34" charset="0"/>
                <a:cs typeface="Arial" panose="020B0604020202020204" pitchFamily="34" charset="0"/>
              </a:rPr>
              <a:t>‘Significant reform is needed to overhaul the local audit system…. </a:t>
            </a:r>
          </a:p>
          <a:p>
            <a:pPr marL="0" indent="0" defTabSz="457200" fontAlgn="auto" hangingPunct="0">
              <a:lnSpc>
                <a:spcPct val="110000"/>
              </a:lnSpc>
              <a:spcBef>
                <a:spcPts val="0"/>
              </a:spcBef>
              <a:buSzTx/>
              <a:buNone/>
            </a:pPr>
            <a:r>
              <a:rPr lang="en-GB" sz="2300" dirty="0">
                <a:solidFill>
                  <a:srgbClr val="0B0C0C"/>
                </a:solidFill>
                <a:latin typeface="Arial" panose="020B0604020202020204" pitchFamily="34" charset="0"/>
                <a:cs typeface="Arial" panose="020B0604020202020204" pitchFamily="34" charset="0"/>
              </a:rPr>
              <a:t>I will continue to review the evidence, including considering the recommendations of external reviews to date, and will update the House in the Autumn on the Government's longer-term plans to fix local audit.’</a:t>
            </a:r>
            <a:endParaRPr lang="en-GB" sz="2300" dirty="0">
              <a:solidFill>
                <a:srgbClr val="0B0C0C"/>
              </a:solidFill>
              <a:latin typeface="Arial" panose="020B0604020202020204" pitchFamily="34" charset="0"/>
              <a:cs typeface="Arial" panose="020B0604020202020204" pitchFamily="34" charset="0"/>
              <a:sym typeface="Helvetica"/>
            </a:endParaRPr>
          </a:p>
          <a:p>
            <a:pPr marL="0" marR="0" indent="0" algn="r" defTabSz="457200" rtl="0" fontAlgn="auto" latinLnBrk="0" hangingPunct="0">
              <a:lnSpc>
                <a:spcPct val="120000"/>
              </a:lnSpc>
              <a:spcBef>
                <a:spcPts val="0"/>
              </a:spcBef>
              <a:spcAft>
                <a:spcPts val="0"/>
              </a:spcAft>
              <a:buClrTx/>
              <a:buSzTx/>
              <a:buNone/>
              <a:tabLst/>
            </a:pPr>
            <a:r>
              <a:rPr lang="en-GB" sz="1900" dirty="0">
                <a:solidFill>
                  <a:srgbClr val="0B0C0C"/>
                </a:solidFill>
                <a:latin typeface="Arial" panose="020B0604020202020204" pitchFamily="34" charset="0"/>
                <a:cs typeface="Arial" panose="020B0604020202020204" pitchFamily="34" charset="0"/>
                <a:sym typeface="Helvetica"/>
              </a:rPr>
              <a:t>Jim McMahon</a:t>
            </a:r>
          </a:p>
          <a:p>
            <a:pPr marL="0" marR="0" indent="0" algn="r" defTabSz="457200" rtl="0" fontAlgn="auto" latinLnBrk="0" hangingPunct="0">
              <a:lnSpc>
                <a:spcPct val="120000"/>
              </a:lnSpc>
              <a:spcBef>
                <a:spcPts val="0"/>
              </a:spcBef>
              <a:spcAft>
                <a:spcPts val="0"/>
              </a:spcAft>
              <a:buClrTx/>
              <a:buSzTx/>
              <a:buNone/>
              <a:tabLst/>
            </a:pPr>
            <a:r>
              <a:rPr lang="en-GB" sz="1900" b="0" i="0" dirty="0">
                <a:effectLst/>
                <a:latin typeface="Arial" panose="020B0604020202020204" pitchFamily="34" charset="0"/>
                <a:cs typeface="Arial" panose="020B0604020202020204" pitchFamily="34" charset="0"/>
              </a:rPr>
              <a:t>Minister of State (MHCLG) 30 July 2024</a:t>
            </a:r>
            <a:endParaRPr lang="en-GB" sz="2000" dirty="0">
              <a:solidFill>
                <a:srgbClr val="000000"/>
              </a:solidFill>
              <a:latin typeface="Arial" panose="020B0604020202020204" pitchFamily="34" charset="0"/>
              <a:ea typeface="+mj-ea"/>
              <a:cs typeface="Arial" panose="020B0604020202020204" pitchFamily="34" charset="0"/>
              <a:sym typeface="Helvetica"/>
            </a:endParaRPr>
          </a:p>
          <a:p>
            <a:pPr marL="0" indent="0">
              <a:buNone/>
            </a:pPr>
            <a:endParaRPr lang="en-GB" dirty="0"/>
          </a:p>
        </p:txBody>
      </p:sp>
    </p:spTree>
    <p:extLst>
      <p:ext uri="{BB962C8B-B14F-4D97-AF65-F5344CB8AC3E}">
        <p14:creationId xmlns:p14="http://schemas.microsoft.com/office/powerpoint/2010/main" val="36832382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576-D506-30C3-F573-95839E2B89E9}"/>
              </a:ext>
            </a:extLst>
          </p:cNvPr>
          <p:cNvSpPr>
            <a:spLocks noGrp="1"/>
          </p:cNvSpPr>
          <p:nvPr>
            <p:ph type="title"/>
          </p:nvPr>
        </p:nvSpPr>
        <p:spPr>
          <a:xfrm>
            <a:off x="403224" y="0"/>
            <a:ext cx="8229601" cy="990600"/>
          </a:xfrm>
        </p:spPr>
        <p:txBody>
          <a:bodyPr/>
          <a:lstStyle/>
          <a:p>
            <a:r>
              <a:rPr lang="en-GB" sz="28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The local audit system needs reform</a:t>
            </a:r>
            <a:endParaRPr lang="en-GB" dirty="0"/>
          </a:p>
        </p:txBody>
      </p:sp>
      <p:sp>
        <p:nvSpPr>
          <p:cNvPr id="3" name="Text Placeholder 2">
            <a:extLst>
              <a:ext uri="{FF2B5EF4-FFF2-40B4-BE49-F238E27FC236}">
                <a16:creationId xmlns:a16="http://schemas.microsoft.com/office/drawing/2014/main" id="{67C9E18F-B93D-55C4-C64E-1D50CE7D330A}"/>
              </a:ext>
            </a:extLst>
          </p:cNvPr>
          <p:cNvSpPr>
            <a:spLocks noGrp="1"/>
          </p:cNvSpPr>
          <p:nvPr>
            <p:ph type="body" idx="1"/>
          </p:nvPr>
        </p:nvSpPr>
        <p:spPr>
          <a:xfrm>
            <a:off x="455102" y="1520505"/>
            <a:ext cx="8317684" cy="2699158"/>
          </a:xfrm>
        </p:spPr>
        <p:txBody>
          <a:bodyPr>
            <a:normAutofit/>
          </a:bodyPr>
          <a:lstStyle/>
          <a:p>
            <a:pPr marL="342900" indent="-285750" fontAlgn="base" hangingPunct="0">
              <a:lnSpc>
                <a:spcPct val="110000"/>
              </a:lnSpc>
              <a:spcBef>
                <a:spcPts val="800"/>
              </a:spcBef>
              <a:spcAft>
                <a:spcPts val="1500"/>
              </a:spcAft>
              <a:buClr>
                <a:srgbClr val="236995"/>
              </a:buClr>
              <a:buSzPct val="110000"/>
            </a:pPr>
            <a:r>
              <a:rPr lang="en-GB" sz="2100" kern="1200" dirty="0">
                <a:solidFill>
                  <a:schemeClr val="tx1"/>
                </a:solidFill>
                <a:uFill>
                  <a:solidFill>
                    <a:srgbClr val="000000"/>
                  </a:solidFill>
                </a:uFill>
                <a:sym typeface="Helvetica"/>
              </a:rPr>
              <a:t>We agree that the local audit system is broken</a:t>
            </a:r>
            <a:endParaRPr lang="en-GB" sz="2100" kern="1200" dirty="0">
              <a:solidFill>
                <a:schemeClr val="tx1"/>
              </a:solidFill>
              <a:uFill>
                <a:solidFill>
                  <a:srgbClr val="000000"/>
                </a:solidFill>
              </a:uFill>
            </a:endParaRPr>
          </a:p>
          <a:p>
            <a:pPr marL="342900" indent="-285750" fontAlgn="base" hangingPunct="0">
              <a:lnSpc>
                <a:spcPct val="110000"/>
              </a:lnSpc>
              <a:spcBef>
                <a:spcPts val="800"/>
              </a:spcBef>
              <a:spcAft>
                <a:spcPts val="1500"/>
              </a:spcAft>
              <a:buClr>
                <a:srgbClr val="236995"/>
              </a:buClr>
              <a:buSzPct val="110000"/>
            </a:pPr>
            <a:r>
              <a:rPr lang="en-GB" sz="2100" kern="1200" dirty="0">
                <a:solidFill>
                  <a:schemeClr val="tx1"/>
                </a:solidFill>
                <a:uFill>
                  <a:solidFill>
                    <a:srgbClr val="000000"/>
                  </a:solidFill>
                </a:uFill>
                <a:sym typeface="Helvetica"/>
              </a:rPr>
              <a:t>We strongly welcome local audit reform being a Government priority and the the commitment to an overhaul</a:t>
            </a:r>
          </a:p>
          <a:p>
            <a:pPr marL="342900" indent="-285750" fontAlgn="base" hangingPunct="0">
              <a:lnSpc>
                <a:spcPct val="110000"/>
              </a:lnSpc>
              <a:spcBef>
                <a:spcPts val="800"/>
              </a:spcBef>
              <a:buClr>
                <a:srgbClr val="236995"/>
              </a:buClr>
              <a:buSzPct val="120000"/>
            </a:pPr>
            <a:r>
              <a:rPr lang="en-GB" sz="2100" kern="1200" dirty="0">
                <a:solidFill>
                  <a:schemeClr val="tx1"/>
                </a:solidFill>
                <a:uFill>
                  <a:solidFill>
                    <a:srgbClr val="000000"/>
                  </a:solidFill>
                </a:uFill>
                <a:sym typeface="Helvetica"/>
              </a:rPr>
              <a:t>Our view is that local audit should focus on what matters to decision makers when they allocate public money</a:t>
            </a:r>
          </a:p>
        </p:txBody>
      </p:sp>
    </p:spTree>
    <p:extLst>
      <p:ext uri="{BB962C8B-B14F-4D97-AF65-F5344CB8AC3E}">
        <p14:creationId xmlns:p14="http://schemas.microsoft.com/office/powerpoint/2010/main" val="6626517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Introduction – what’s happening on the backlog</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45169" y="993623"/>
            <a:ext cx="8418559" cy="550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475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30000"/>
              </a:lnSpc>
              <a:spcBef>
                <a:spcPts val="800"/>
              </a:spcBef>
              <a:spcAft>
                <a:spcPts val="400"/>
              </a:spcAft>
              <a:buClr>
                <a:srgbClr val="236995"/>
              </a:buClr>
              <a:buSzPct val="110000"/>
            </a:pPr>
            <a:r>
              <a:rPr lang="en-GB" sz="4400" dirty="0">
                <a:solidFill>
                  <a:schemeClr val="tx1"/>
                </a:solidFill>
                <a:uFill>
                  <a:solidFill>
                    <a:srgbClr val="000000"/>
                  </a:solidFill>
                </a:uFill>
              </a:rPr>
              <a:t>The framework to address the backlog is in progress </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4200" dirty="0">
                <a:solidFill>
                  <a:schemeClr val="tx1"/>
                </a:solidFill>
                <a:latin typeface="Arial" panose="020B0604020202020204" pitchFamily="34" charset="0"/>
                <a:cs typeface="Arial" panose="020B0604020202020204" pitchFamily="34" charset="0"/>
              </a:rPr>
              <a:t>Legislation laid to create 6 backstop dates including</a:t>
            </a:r>
          </a:p>
          <a:p>
            <a:pPr marL="1373083" lvl="3" indent="0">
              <a:lnSpc>
                <a:spcPct val="110000"/>
              </a:lnSpc>
              <a:spcBef>
                <a:spcPts val="800"/>
              </a:spcBef>
              <a:spcAft>
                <a:spcPts val="400"/>
              </a:spcAft>
              <a:buClr>
                <a:srgbClr val="236995"/>
              </a:buClr>
              <a:buNone/>
            </a:pPr>
            <a:r>
              <a:rPr lang="en-GB" sz="4200" dirty="0">
                <a:solidFill>
                  <a:schemeClr val="tx1"/>
                </a:solidFill>
                <a:latin typeface="Arial" panose="020B0604020202020204" pitchFamily="34" charset="0"/>
                <a:ea typeface="Calibri" panose="020F0502020204030204" pitchFamily="34" charset="0"/>
                <a:cs typeface="Arial" panose="020B0604020202020204" pitchFamily="34" charset="0"/>
              </a:rPr>
              <a:t>- 13 December 2024 (up to FY 2022/23)</a:t>
            </a:r>
          </a:p>
          <a:p>
            <a:pPr marL="1373083" lvl="3" indent="0">
              <a:lnSpc>
                <a:spcPct val="110000"/>
              </a:lnSpc>
              <a:spcBef>
                <a:spcPts val="800"/>
              </a:spcBef>
              <a:spcAft>
                <a:spcPts val="400"/>
              </a:spcAft>
              <a:buClr>
                <a:srgbClr val="236995"/>
              </a:buClr>
              <a:buNone/>
            </a:pPr>
            <a:r>
              <a:rPr lang="en-GB" sz="4200" dirty="0">
                <a:solidFill>
                  <a:schemeClr val="tx1"/>
                </a:solidFill>
                <a:latin typeface="Arial" panose="020B0604020202020204" pitchFamily="34" charset="0"/>
                <a:ea typeface="Calibri" panose="020F0502020204030204" pitchFamily="34" charset="0"/>
                <a:cs typeface="Arial" panose="020B0604020202020204" pitchFamily="34" charset="0"/>
              </a:rPr>
              <a:t>- 28 February 2025 (FY 2023/24)</a:t>
            </a:r>
          </a:p>
          <a:p>
            <a:pPr marL="1373083" lvl="3" indent="0">
              <a:lnSpc>
                <a:spcPct val="110000"/>
              </a:lnSpc>
              <a:spcBef>
                <a:spcPts val="800"/>
              </a:spcBef>
              <a:spcAft>
                <a:spcPts val="800"/>
              </a:spcAft>
              <a:buClr>
                <a:srgbClr val="236995"/>
              </a:buClr>
              <a:buNone/>
            </a:pPr>
            <a:r>
              <a:rPr lang="en-GB" sz="4200" dirty="0">
                <a:solidFill>
                  <a:schemeClr val="tx1"/>
                </a:solidFill>
                <a:latin typeface="Arial" panose="020B0604020202020204" pitchFamily="34" charset="0"/>
                <a:ea typeface="Calibri" panose="020F0502020204030204" pitchFamily="34" charset="0"/>
                <a:cs typeface="Arial" panose="020B0604020202020204" pitchFamily="34" charset="0"/>
              </a:rPr>
              <a:t>- 27 February 2026 (FY 2024/25)</a:t>
            </a:r>
          </a:p>
          <a:p>
            <a:pPr marL="957378" lvl="2" indent="-361950">
              <a:lnSpc>
                <a:spcPct val="120000"/>
              </a:lnSpc>
              <a:spcBef>
                <a:spcPts val="400"/>
              </a:spcBef>
              <a:buFont typeface="Arial" panose="020B0604020202020204" pitchFamily="34" charset="0"/>
              <a:buChar char="•"/>
              <a:tabLst>
                <a:tab pos="457200" algn="l"/>
              </a:tabLst>
            </a:pPr>
            <a:r>
              <a:rPr lang="en-GB" sz="4200" dirty="0">
                <a:solidFill>
                  <a:schemeClr val="tx1"/>
                </a:solidFill>
                <a:latin typeface="Arial" panose="020B0604020202020204" pitchFamily="34" charset="0"/>
                <a:cs typeface="Arial" panose="020B0604020202020204" pitchFamily="34" charset="0"/>
              </a:rPr>
              <a:t>New Code of Audit Practice is with Parliament</a:t>
            </a:r>
          </a:p>
          <a:p>
            <a:pPr marL="0" indent="0">
              <a:spcBef>
                <a:spcPts val="400"/>
              </a:spcBef>
              <a:buNone/>
              <a:tabLst>
                <a:tab pos="457200" algn="l"/>
              </a:tabLst>
            </a:pPr>
            <a:endParaRPr lang="en-GB" sz="4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285750" hangingPunct="0">
              <a:lnSpc>
                <a:spcPct val="130000"/>
              </a:lnSpc>
              <a:spcBef>
                <a:spcPts val="0"/>
              </a:spcBef>
              <a:spcAft>
                <a:spcPts val="400"/>
              </a:spcAft>
              <a:buClr>
                <a:srgbClr val="236995"/>
              </a:buClr>
              <a:buSzPct val="110000"/>
            </a:pPr>
            <a:r>
              <a:rPr lang="en-GB" sz="4400" dirty="0">
                <a:solidFill>
                  <a:schemeClr val="tx1"/>
                </a:solidFill>
                <a:uFill>
                  <a:solidFill>
                    <a:srgbClr val="000000"/>
                  </a:solidFill>
                </a:uFill>
              </a:rPr>
              <a:t>NAO has published guidance for auditors </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4200" dirty="0">
                <a:solidFill>
                  <a:schemeClr val="tx1"/>
                </a:solidFill>
                <a:latin typeface="Arial" panose="020B0604020202020204" pitchFamily="34" charset="0"/>
                <a:cs typeface="Arial" panose="020B0604020202020204" pitchFamily="34" charset="0"/>
              </a:rPr>
              <a:t>Local Audit Reset and Recovery Implementation Guidance (LARRIGs)</a:t>
            </a:r>
          </a:p>
          <a:p>
            <a:pPr marL="1101725" lvl="1" indent="0">
              <a:spcBef>
                <a:spcPts val="400"/>
              </a:spcBef>
              <a:buNone/>
              <a:tabLst>
                <a:tab pos="457200" algn="l"/>
              </a:tabLst>
            </a:pPr>
            <a:endParaRPr lang="en-GB" sz="4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285750" hangingPunct="0">
              <a:lnSpc>
                <a:spcPct val="130000"/>
              </a:lnSpc>
              <a:spcBef>
                <a:spcPts val="0"/>
              </a:spcBef>
              <a:spcAft>
                <a:spcPts val="400"/>
              </a:spcAft>
              <a:buClr>
                <a:srgbClr val="236995"/>
              </a:buClr>
              <a:buSzPct val="110000"/>
            </a:pPr>
            <a:r>
              <a:rPr lang="en-GB" sz="4400" dirty="0">
                <a:solidFill>
                  <a:schemeClr val="tx1"/>
                </a:solidFill>
                <a:uFill>
                  <a:solidFill>
                    <a:srgbClr val="000000"/>
                  </a:solidFill>
                </a:uFill>
              </a:rPr>
              <a:t>An unprecedented level of modified opinions is expected, and rebuilding assurance will take several years </a:t>
            </a: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7528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236995"/>
                </a:solidFill>
                <a:sym typeface="Helvetica"/>
              </a:rPr>
              <a:t>Introduction - local audit legal </a:t>
            </a:r>
            <a:r>
              <a:rPr lang="en-GB" sz="2800" dirty="0">
                <a:sym typeface="Helvetica"/>
              </a:rPr>
              <a:t>f</a:t>
            </a:r>
            <a:r>
              <a:rPr lang="en-GB" sz="2800" dirty="0">
                <a:solidFill>
                  <a:srgbClr val="236995"/>
                </a:solidFill>
                <a:sym typeface="Helvetica"/>
              </a:rPr>
              <a:t>ramework</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45168" y="997344"/>
            <a:ext cx="8103213" cy="518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775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20000"/>
              </a:lnSpc>
              <a:spcBef>
                <a:spcPts val="800"/>
              </a:spcBef>
              <a:spcAft>
                <a:spcPts val="400"/>
              </a:spcAft>
              <a:buClr>
                <a:srgbClr val="236995"/>
              </a:buClr>
              <a:buSzPct val="110000"/>
            </a:pPr>
            <a:r>
              <a:rPr lang="en-GB" sz="2700" dirty="0">
                <a:solidFill>
                  <a:schemeClr val="tx1"/>
                </a:solidFill>
                <a:uFill>
                  <a:solidFill>
                    <a:srgbClr val="000000"/>
                  </a:solidFill>
                </a:uFill>
              </a:rPr>
              <a:t>The audit work is determined by the requirements of:</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2600" b="1" dirty="0">
                <a:solidFill>
                  <a:schemeClr val="tx1"/>
                </a:solidFill>
                <a:latin typeface="Arial" panose="020B0604020202020204" pitchFamily="34" charset="0"/>
                <a:cs typeface="Arial" panose="020B0604020202020204" pitchFamily="34" charset="0"/>
              </a:rPr>
              <a:t>CIPFA LASAAC </a:t>
            </a:r>
            <a:r>
              <a:rPr lang="en-GB" sz="2600" dirty="0">
                <a:solidFill>
                  <a:schemeClr val="tx1"/>
                </a:solidFill>
                <a:latin typeface="Arial" panose="020B0604020202020204" pitchFamily="34" charset="0"/>
                <a:cs typeface="Arial" panose="020B0604020202020204" pitchFamily="34" charset="0"/>
              </a:rPr>
              <a:t>– issues the </a:t>
            </a:r>
            <a:r>
              <a:rPr lang="en-GB" sz="2600">
                <a:solidFill>
                  <a:schemeClr val="tx1"/>
                </a:solidFill>
                <a:latin typeface="Arial" panose="020B0604020202020204" pitchFamily="34" charset="0"/>
                <a:cs typeface="Arial" panose="020B0604020202020204" pitchFamily="34" charset="0"/>
              </a:rPr>
              <a:t>Code on </a:t>
            </a:r>
            <a:r>
              <a:rPr lang="en-GB" sz="2600" dirty="0">
                <a:solidFill>
                  <a:schemeClr val="tx1"/>
                </a:solidFill>
                <a:latin typeface="Arial" panose="020B0604020202020204" pitchFamily="34" charset="0"/>
                <a:cs typeface="Arial" panose="020B0604020202020204" pitchFamily="34" charset="0"/>
              </a:rPr>
              <a:t>Practice on Local Authority Accounting</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2600" b="1" dirty="0">
                <a:solidFill>
                  <a:schemeClr val="tx1"/>
                </a:solidFill>
                <a:latin typeface="Arial" panose="020B0604020202020204" pitchFamily="34" charset="0"/>
                <a:cs typeface="Arial" panose="020B0604020202020204" pitchFamily="34" charset="0"/>
              </a:rPr>
              <a:t>National Audit Office </a:t>
            </a:r>
            <a:r>
              <a:rPr lang="en-GB" sz="2600" dirty="0">
                <a:solidFill>
                  <a:schemeClr val="tx1"/>
                </a:solidFill>
                <a:latin typeface="Arial" panose="020B0604020202020204" pitchFamily="34" charset="0"/>
                <a:cs typeface="Arial" panose="020B0604020202020204" pitchFamily="34" charset="0"/>
              </a:rPr>
              <a:t>- sets the scope (Code of Audit Practice approved by Parliament)</a:t>
            </a:r>
          </a:p>
          <a:p>
            <a:pPr marL="957378" lvl="2" indent="-361950">
              <a:lnSpc>
                <a:spcPct val="120000"/>
              </a:lnSpc>
              <a:spcBef>
                <a:spcPts val="400"/>
              </a:spcBef>
              <a:buFont typeface="Arial" panose="020B0604020202020204" pitchFamily="34" charset="0"/>
              <a:buChar char="•"/>
              <a:tabLst>
                <a:tab pos="457200" algn="l"/>
              </a:tabLst>
            </a:pPr>
            <a:r>
              <a:rPr lang="en-GB" sz="2600" b="1" dirty="0">
                <a:solidFill>
                  <a:schemeClr val="tx1"/>
                </a:solidFill>
                <a:latin typeface="Arial" panose="020B0604020202020204" pitchFamily="34" charset="0"/>
                <a:cs typeface="Arial" panose="020B0604020202020204" pitchFamily="34" charset="0"/>
              </a:rPr>
              <a:t>Financial Reporting Council </a:t>
            </a:r>
            <a:r>
              <a:rPr lang="en-GB" sz="2600" dirty="0">
                <a:solidFill>
                  <a:schemeClr val="tx1"/>
                </a:solidFill>
                <a:latin typeface="Arial" panose="020B0604020202020204" pitchFamily="34" charset="0"/>
                <a:cs typeface="Arial" panose="020B0604020202020204" pitchFamily="34" charset="0"/>
              </a:rPr>
              <a:t>- the regulator that sets the audit quality expectations</a:t>
            </a:r>
          </a:p>
          <a:p>
            <a:pPr marL="595428" lvl="2" indent="0">
              <a:lnSpc>
                <a:spcPct val="120000"/>
              </a:lnSpc>
              <a:spcBef>
                <a:spcPts val="400"/>
              </a:spcBef>
              <a:buNone/>
              <a:tabLst>
                <a:tab pos="457200" algn="l"/>
              </a:tabLst>
            </a:pPr>
            <a:endParaRPr lang="en-GB" sz="2600" dirty="0">
              <a:solidFill>
                <a:schemeClr val="tx1"/>
              </a:solidFill>
              <a:latin typeface="Arial" panose="020B0604020202020204" pitchFamily="34" charset="0"/>
              <a:cs typeface="Arial" panose="020B0604020202020204" pitchFamily="34" charset="0"/>
            </a:endParaRPr>
          </a:p>
          <a:p>
            <a:pPr marL="342900" indent="-285750" hangingPunct="0">
              <a:lnSpc>
                <a:spcPct val="120000"/>
              </a:lnSpc>
              <a:spcBef>
                <a:spcPts val="0"/>
              </a:spcBef>
              <a:buClr>
                <a:srgbClr val="236995"/>
              </a:buClr>
              <a:buSzPct val="110000"/>
            </a:pPr>
            <a:r>
              <a:rPr lang="en-GB" sz="2700" dirty="0">
                <a:solidFill>
                  <a:schemeClr val="tx1"/>
                </a:solidFill>
                <a:uFill>
                  <a:solidFill>
                    <a:srgbClr val="000000"/>
                  </a:solidFill>
                </a:uFill>
              </a:rPr>
              <a:t>PSAA’s statutory role is to appoint auditors, determine scale fees and fee variations, and oversee issues of auditor independence and contract management</a:t>
            </a:r>
          </a:p>
          <a:p>
            <a:pPr marL="57150" indent="0" hangingPunct="0">
              <a:lnSpc>
                <a:spcPct val="120000"/>
              </a:lnSpc>
              <a:spcBef>
                <a:spcPts val="0"/>
              </a:spcBef>
              <a:buClr>
                <a:srgbClr val="236995"/>
              </a:buClr>
              <a:buSzPct val="110000"/>
              <a:buNone/>
            </a:pPr>
            <a:endParaRPr lang="en-GB" sz="2600" dirty="0">
              <a:solidFill>
                <a:schemeClr val="tx1"/>
              </a:solidFill>
              <a:uFill>
                <a:solidFill>
                  <a:srgbClr val="000000"/>
                </a:solidFill>
              </a:uFill>
            </a:endParaRPr>
          </a:p>
          <a:p>
            <a:pPr marL="342900" indent="-285750" fontAlgn="base">
              <a:lnSpc>
                <a:spcPct val="120000"/>
              </a:lnSpc>
              <a:spcBef>
                <a:spcPts val="0"/>
              </a:spcBef>
              <a:buClr>
                <a:srgbClr val="236995"/>
              </a:buClr>
              <a:buSzPct val="110000"/>
            </a:pPr>
            <a:r>
              <a:rPr lang="en-GB" sz="2700" dirty="0">
                <a:solidFill>
                  <a:schemeClr val="tx1"/>
                </a:solidFill>
                <a:uFill>
                  <a:solidFill>
                    <a:srgbClr val="000000"/>
                  </a:solidFill>
                </a:uFill>
              </a:rPr>
              <a:t>PSAA works to specific regs </a:t>
            </a:r>
            <a:r>
              <a:rPr lang="en-GB" sz="2700" dirty="0">
                <a:solidFill>
                  <a:srgbClr val="236995"/>
                </a:solidFill>
                <a:latin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Local Audit (Appointing Person) Regulations 2015</a:t>
            </a:r>
            <a:endParaRPr lang="en-GB" sz="2700" dirty="0">
              <a:solidFill>
                <a:srgbClr val="236995"/>
              </a:solidFill>
              <a:latin typeface="Arial" panose="020B0604020202020204" pitchFamily="34" charset="0"/>
              <a:cs typeface="Times New Roman" panose="02020603050405020304" pitchFamily="18" charset="0"/>
            </a:endParaRPr>
          </a:p>
          <a:p>
            <a:pPr marL="989013" indent="-542925" fontAlgn="base">
              <a:lnSpc>
                <a:spcPct val="120000"/>
              </a:lnSpc>
              <a:spcBef>
                <a:spcPts val="800"/>
              </a:spcBef>
              <a:buClr>
                <a:srgbClr val="236995"/>
              </a:buClr>
              <a:buSzPct val="110000"/>
              <a:buNone/>
            </a:pPr>
            <a:endParaRPr lang="en-GB" sz="3600" dirty="0">
              <a:solidFill>
                <a:schemeClr val="tx1"/>
              </a:solidFill>
              <a:uFill>
                <a:solidFill>
                  <a:srgbClr val="000000"/>
                </a:solidFill>
              </a:uFill>
            </a:endParaRPr>
          </a:p>
          <a:p>
            <a:pPr marL="342900" indent="-285750">
              <a:spcBef>
                <a:spcPts val="800"/>
              </a:spcBef>
              <a:spcAft>
                <a:spcPts val="600"/>
              </a:spcAft>
              <a:buClr>
                <a:srgbClr val="236995"/>
              </a:buClr>
              <a:buSzPct val="110000"/>
            </a:pPr>
            <a:endParaRPr lang="en-GB" sz="32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289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387719" y="0"/>
            <a:ext cx="8591921" cy="985234"/>
          </a:xfrm>
          <a:prstGeom prst="rect">
            <a:avLst/>
          </a:prstGeom>
        </p:spPr>
        <p:txBody>
          <a:bodyPr>
            <a:normAutofit/>
          </a:bodyPr>
          <a:lstStyle>
            <a:lvl1pPr>
              <a:defRPr>
                <a:solidFill>
                  <a:srgbClr val="236995"/>
                </a:solidFill>
              </a:defRPr>
            </a:lvl1pPr>
          </a:lstStyle>
          <a:p>
            <a:r>
              <a:rPr lang="en-GB" sz="2800" dirty="0">
                <a:solidFill>
                  <a:srgbClr val="006B8D"/>
                </a:solidFill>
              </a:rPr>
              <a:t>Introduction - setting the 2024/25 scale fees</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38053" y="1005352"/>
            <a:ext cx="8237437" cy="4615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800"/>
              </a:spcAft>
              <a:buClr>
                <a:srgbClr val="236995"/>
              </a:buClr>
              <a:buSzPct val="110000"/>
            </a:pPr>
            <a:r>
              <a:rPr lang="en-GB" sz="2100" dirty="0">
                <a:solidFill>
                  <a:schemeClr val="tx1"/>
                </a:solidFill>
                <a:uFill>
                  <a:solidFill>
                    <a:srgbClr val="000000"/>
                  </a:solidFill>
                </a:uFill>
              </a:rPr>
              <a:t>Our aim is to set a scale fee for each opted-in body that as far as possible reflects the cost of the expected audit work in order to:</a:t>
            </a:r>
          </a:p>
          <a:p>
            <a:pPr marL="957378" lvl="2" indent="-361950">
              <a:spcBef>
                <a:spcPts val="400"/>
              </a:spcBef>
              <a:spcAft>
                <a:spcPts val="4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rPr>
              <a:t>provide greater certainty for opted-in bodies </a:t>
            </a:r>
          </a:p>
          <a:p>
            <a:pPr marL="957378" lvl="2" indent="-361950">
              <a:spcBef>
                <a:spcPts val="400"/>
              </a:spcBef>
              <a:spcAft>
                <a:spcPts val="4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rPr>
              <a:t>minimise the need for fee variations</a:t>
            </a:r>
          </a:p>
          <a:p>
            <a:pPr marL="957378" lvl="2" indent="-361950">
              <a:spcBef>
                <a:spcPts val="400"/>
              </a:spcBef>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rPr>
              <a:t>enable discussions to focus on the audit not the fees</a:t>
            </a:r>
          </a:p>
          <a:p>
            <a:pPr marL="595428" lvl="2" indent="0">
              <a:spcBef>
                <a:spcPts val="400"/>
              </a:spcBef>
              <a:buNone/>
              <a:tabLst>
                <a:tab pos="457200" algn="l"/>
              </a:tabLst>
            </a:pPr>
            <a:endParaRPr lang="en-GB" sz="2000" dirty="0">
              <a:solidFill>
                <a:schemeClr val="tx1"/>
              </a:solidFill>
              <a:latin typeface="Arial" panose="020B0604020202020204" pitchFamily="34" charset="0"/>
              <a:cs typeface="Arial" panose="020B0604020202020204" pitchFamily="34" charset="0"/>
            </a:endParaRPr>
          </a:p>
          <a:p>
            <a:pPr marL="342900" indent="-285750" hangingPunct="0">
              <a:lnSpc>
                <a:spcPct val="110000"/>
              </a:lnSpc>
              <a:spcBef>
                <a:spcPts val="0"/>
              </a:spcBef>
              <a:buClr>
                <a:srgbClr val="236995"/>
              </a:buClr>
              <a:buSzPct val="110000"/>
            </a:pPr>
            <a:r>
              <a:rPr lang="en-GB" sz="2100" dirty="0">
                <a:solidFill>
                  <a:schemeClr val="tx1"/>
                </a:solidFill>
                <a:uFill>
                  <a:solidFill>
                    <a:srgbClr val="000000"/>
                  </a:solidFill>
                </a:uFill>
              </a:rPr>
              <a:t>To reflect new requirements in the scale fees, we must be able assess the amount of work needed and consult on and decide on the change by 30 November</a:t>
            </a:r>
          </a:p>
          <a:p>
            <a:pPr marL="57150" indent="0" hangingPunct="0">
              <a:lnSpc>
                <a:spcPct val="110000"/>
              </a:lnSpc>
              <a:spcBef>
                <a:spcPts val="800"/>
              </a:spcBef>
              <a:buClr>
                <a:srgbClr val="236995"/>
              </a:buClr>
              <a:buSzPct val="110000"/>
              <a:buNone/>
            </a:pPr>
            <a:endParaRPr lang="en-GB" sz="2000" dirty="0">
              <a:solidFill>
                <a:schemeClr val="tx1"/>
              </a:solidFill>
              <a:uFill>
                <a:solidFill>
                  <a:srgbClr val="000000"/>
                </a:solidFill>
              </a:uFill>
            </a:endParaRPr>
          </a:p>
          <a:p>
            <a:pPr marL="342900" indent="-285750" hangingPunct="0">
              <a:lnSpc>
                <a:spcPct val="110000"/>
              </a:lnSpc>
              <a:spcBef>
                <a:spcPts val="0"/>
              </a:spcBef>
              <a:spcAft>
                <a:spcPts val="400"/>
              </a:spcAft>
              <a:buClr>
                <a:srgbClr val="236995"/>
              </a:buClr>
              <a:buSzPct val="110000"/>
            </a:pPr>
            <a:r>
              <a:rPr lang="en-GB" sz="2100" dirty="0">
                <a:solidFill>
                  <a:schemeClr val="tx1"/>
                </a:solidFill>
                <a:uFill>
                  <a:solidFill>
                    <a:srgbClr val="000000"/>
                  </a:solidFill>
                </a:uFill>
              </a:rPr>
              <a:t>If additional audit work can only be quantified after the fee scale has been set, a fee variation will be needed </a:t>
            </a:r>
          </a:p>
          <a:p>
            <a:pPr marL="57150" indent="0">
              <a:spcBef>
                <a:spcPts val="800"/>
              </a:spcBef>
              <a:spcAft>
                <a:spcPts val="600"/>
              </a:spcAft>
              <a:buClr>
                <a:srgbClr val="236995"/>
              </a:buClr>
              <a:buSzPct val="110000"/>
              <a:buNone/>
            </a:pPr>
            <a:endParaRPr lang="en-GB" sz="32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418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Introduction – why the proposed increase?</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62720" y="1248827"/>
            <a:ext cx="8418559" cy="5151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a:spcBef>
                <a:spcPts val="400"/>
              </a:spcBef>
              <a:tabLst>
                <a:tab pos="457200" algn="l"/>
              </a:tabLst>
            </a:pPr>
            <a:endParaRPr lang="en-GB" sz="2600" dirty="0">
              <a:solidFill>
                <a:srgbClr val="595959"/>
              </a:solidFill>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F2D735-264B-5808-99B7-34076ECCDEC8}"/>
              </a:ext>
            </a:extLst>
          </p:cNvPr>
          <p:cNvSpPr txBox="1"/>
          <p:nvPr/>
        </p:nvSpPr>
        <p:spPr>
          <a:xfrm>
            <a:off x="445169" y="968456"/>
            <a:ext cx="8237437" cy="4983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285750" defTabSz="457205" hangingPunct="0">
              <a:spcBef>
                <a:spcPts val="800"/>
              </a:spcBef>
              <a:spcAft>
                <a:spcPts val="1500"/>
              </a:spcAft>
              <a:buClr>
                <a:srgbClr val="236995"/>
              </a:buClr>
              <a:buSzPct val="110000"/>
              <a:buFont typeface="Arial"/>
              <a:buChar char="•"/>
            </a:pPr>
            <a:r>
              <a:rPr lang="en-GB" sz="2000" dirty="0">
                <a:uFill>
                  <a:solidFill>
                    <a:srgbClr val="000000"/>
                  </a:solidFill>
                </a:uFill>
                <a:latin typeface="Arial"/>
                <a:cs typeface="Arial"/>
                <a:sym typeface="Helvetica"/>
              </a:rPr>
              <a:t>PSAA is extremely disappointed to have to propose increased fees especially given the financial pressures on bodies</a:t>
            </a:r>
          </a:p>
          <a:p>
            <a:pPr marL="342900" indent="-285750" defTabSz="457205" hangingPunct="0">
              <a:spcBef>
                <a:spcPts val="800"/>
              </a:spcBef>
              <a:spcAft>
                <a:spcPts val="1500"/>
              </a:spcAft>
              <a:buClr>
                <a:srgbClr val="236995"/>
              </a:buClr>
              <a:buSzPct val="110000"/>
              <a:buFont typeface="Arial"/>
              <a:buChar char="•"/>
            </a:pPr>
            <a:r>
              <a:rPr lang="en-GB" sz="2000" dirty="0">
                <a:uFill>
                  <a:solidFill>
                    <a:srgbClr val="000000"/>
                  </a:solidFill>
                </a:uFill>
                <a:latin typeface="Arial"/>
                <a:cs typeface="Arial"/>
                <a:sym typeface="Helvetica"/>
              </a:rPr>
              <a:t>We procure a rate - audit fees rise and fall with the volume of work required to deliver a Code of Audit Practice audit</a:t>
            </a:r>
          </a:p>
          <a:p>
            <a:pPr marL="342900" indent="-285750" defTabSz="457205" hangingPunct="0">
              <a:spcBef>
                <a:spcPts val="800"/>
              </a:spcBef>
              <a:spcAft>
                <a:spcPts val="1500"/>
              </a:spcAft>
              <a:buClr>
                <a:srgbClr val="236995"/>
              </a:buClr>
              <a:buSzPct val="110000"/>
              <a:buFont typeface="Arial"/>
              <a:buChar char="•"/>
            </a:pPr>
            <a:r>
              <a:rPr lang="en-GB" sz="2000" dirty="0">
                <a:uFill>
                  <a:solidFill>
                    <a:srgbClr val="000000"/>
                  </a:solidFill>
                </a:uFill>
                <a:latin typeface="Arial"/>
                <a:cs typeface="Arial"/>
                <a:sym typeface="Helvetica"/>
              </a:rPr>
              <a:t>Although options to reduce and focus the required work have been explored by the bodies that do determine the work required, this has not happened so far</a:t>
            </a:r>
          </a:p>
          <a:p>
            <a:pPr marL="342900" indent="-285750" defTabSz="457205" hangingPunct="0">
              <a:spcBef>
                <a:spcPts val="800"/>
              </a:spcBef>
              <a:spcAft>
                <a:spcPts val="1500"/>
              </a:spcAft>
              <a:buClr>
                <a:srgbClr val="236995"/>
              </a:buClr>
              <a:buSzPct val="110000"/>
              <a:buFont typeface="Arial"/>
              <a:buChar char="•"/>
            </a:pPr>
            <a:r>
              <a:rPr lang="en-GB" sz="2000" dirty="0">
                <a:uFill>
                  <a:solidFill>
                    <a:srgbClr val="000000"/>
                  </a:solidFill>
                </a:uFill>
                <a:latin typeface="Arial"/>
                <a:cs typeface="Arial"/>
                <a:sym typeface="Helvetica"/>
              </a:rPr>
              <a:t>We lobby for audit work to be focused on the areas that matter to the sector, which we believe could reduce fees</a:t>
            </a:r>
          </a:p>
          <a:p>
            <a:pPr marL="342900" indent="-285750" defTabSz="457205" hangingPunct="0">
              <a:spcBef>
                <a:spcPts val="800"/>
              </a:spcBef>
              <a:spcAft>
                <a:spcPts val="1500"/>
              </a:spcAft>
              <a:buClr>
                <a:srgbClr val="236995"/>
              </a:buClr>
              <a:buSzPct val="110000"/>
              <a:buFont typeface="Arial"/>
              <a:buChar char="•"/>
            </a:pPr>
            <a:r>
              <a:rPr lang="en-GB" sz="2000" dirty="0">
                <a:uFill>
                  <a:solidFill>
                    <a:srgbClr val="000000"/>
                  </a:solidFill>
                </a:uFill>
                <a:latin typeface="Arial"/>
                <a:cs typeface="Arial"/>
                <a:sym typeface="Helvetica"/>
              </a:rPr>
              <a:t>We use your feedback to add weight to our call for a more proportionate audit, which is now being actively pursued</a:t>
            </a:r>
          </a:p>
        </p:txBody>
      </p:sp>
    </p:spTree>
    <p:extLst>
      <p:ext uri="{BB962C8B-B14F-4D97-AF65-F5344CB8AC3E}">
        <p14:creationId xmlns:p14="http://schemas.microsoft.com/office/powerpoint/2010/main" val="8750767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olidFill>
                  <a:srgbClr val="006B8D"/>
                </a:solidFill>
                <a:sym typeface="Helvetica"/>
              </a:rPr>
              <a:t>2024/25 scale fees proposal - the headlines</a:t>
            </a:r>
            <a:endParaRPr sz="2800" dirty="0">
              <a:solidFill>
                <a:srgbClr val="006B8D"/>
              </a:solidFill>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45170" y="988574"/>
            <a:ext cx="8337551" cy="5336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20000"/>
              </a:lnSpc>
              <a:spcBef>
                <a:spcPts val="800"/>
              </a:spcBef>
              <a:spcAft>
                <a:spcPts val="1500"/>
              </a:spcAft>
              <a:buClr>
                <a:srgbClr val="236995"/>
              </a:buClr>
              <a:buSzPct val="110000"/>
            </a:pPr>
            <a:r>
              <a:rPr lang="en-GB" sz="8000" dirty="0">
                <a:solidFill>
                  <a:schemeClr val="tx1"/>
                </a:solidFill>
                <a:uFill>
                  <a:solidFill>
                    <a:srgbClr val="000000"/>
                  </a:solidFill>
                </a:uFill>
                <a:ea typeface="ＭＳ Ｐゴシック" charset="-128"/>
              </a:rPr>
              <a:t>We propose a 9.5% increase on 2023/24 fees for core work </a:t>
            </a:r>
          </a:p>
          <a:p>
            <a:pPr marL="342900" indent="-285750" hangingPunct="0">
              <a:lnSpc>
                <a:spcPct val="120000"/>
              </a:lnSpc>
              <a:spcBef>
                <a:spcPts val="800"/>
              </a:spcBef>
              <a:spcAft>
                <a:spcPts val="1500"/>
              </a:spcAft>
              <a:buClr>
                <a:srgbClr val="236995"/>
              </a:buClr>
              <a:buSzPct val="110000"/>
            </a:pPr>
            <a:r>
              <a:rPr lang="en-GB" sz="8000" dirty="0">
                <a:solidFill>
                  <a:schemeClr val="tx1"/>
                </a:solidFill>
                <a:uFill>
                  <a:solidFill>
                    <a:srgbClr val="000000"/>
                  </a:solidFill>
                </a:uFill>
                <a:ea typeface="ＭＳ Ｐゴシック" charset="-128"/>
                <a:sym typeface="Helvetica"/>
              </a:rPr>
              <a:t>This is due to </a:t>
            </a:r>
            <a:r>
              <a:rPr lang="en-GB" sz="8000" b="1" dirty="0">
                <a:solidFill>
                  <a:schemeClr val="tx1"/>
                </a:solidFill>
                <a:uFill>
                  <a:solidFill>
                    <a:srgbClr val="000000"/>
                  </a:solidFill>
                </a:uFill>
                <a:ea typeface="ＭＳ Ｐゴシック" charset="-128"/>
                <a:sym typeface="Helvetica"/>
              </a:rPr>
              <a:t>increased audit Code requirements</a:t>
            </a:r>
            <a:r>
              <a:rPr lang="en-GB" sz="8000" dirty="0">
                <a:solidFill>
                  <a:schemeClr val="tx1"/>
                </a:solidFill>
                <a:uFill>
                  <a:solidFill>
                    <a:srgbClr val="000000"/>
                  </a:solidFill>
                </a:uFill>
                <a:ea typeface="ＭＳ Ｐゴシック" charset="-128"/>
                <a:sym typeface="Helvetica"/>
              </a:rPr>
              <a:t> from revised audit standards</a:t>
            </a:r>
            <a:r>
              <a:rPr lang="en-GB" sz="8000" dirty="0">
                <a:solidFill>
                  <a:schemeClr val="tx1"/>
                </a:solidFill>
                <a:uFill>
                  <a:solidFill>
                    <a:srgbClr val="000000"/>
                  </a:solidFill>
                </a:uFill>
                <a:ea typeface="ＭＳ Ｐゴシック" charset="-128"/>
              </a:rPr>
              <a:t> (ISA (UK) 315 (risks of material misstatement) and linked work on ISA (UK) 240 (fraud))</a:t>
            </a:r>
            <a:r>
              <a:rPr lang="en-GB" sz="8000" dirty="0">
                <a:solidFill>
                  <a:schemeClr val="tx1"/>
                </a:solidFill>
                <a:uFill>
                  <a:solidFill>
                    <a:srgbClr val="000000"/>
                  </a:solidFill>
                </a:uFill>
                <a:ea typeface="ＭＳ Ｐゴシック" charset="-128"/>
                <a:sym typeface="Helvetica"/>
              </a:rPr>
              <a:t>,</a:t>
            </a:r>
            <a:r>
              <a:rPr lang="en-GB" sz="8000" dirty="0">
                <a:solidFill>
                  <a:schemeClr val="tx1"/>
                </a:solidFill>
                <a:uFill>
                  <a:solidFill>
                    <a:srgbClr val="000000"/>
                  </a:solidFill>
                </a:uFill>
                <a:ea typeface="ＭＳ Ｐゴシック" charset="-128"/>
              </a:rPr>
              <a:t> and </a:t>
            </a:r>
            <a:r>
              <a:rPr lang="en-GB" sz="8000" b="1" dirty="0">
                <a:solidFill>
                  <a:schemeClr val="tx1"/>
                </a:solidFill>
                <a:uFill>
                  <a:solidFill>
                    <a:srgbClr val="000000"/>
                  </a:solidFill>
                </a:uFill>
                <a:ea typeface="ＭＳ Ｐゴシック" charset="-128"/>
              </a:rPr>
              <a:t>contractual inflation</a:t>
            </a:r>
          </a:p>
          <a:p>
            <a:pPr marL="342900" indent="-285750" hangingPunct="0">
              <a:lnSpc>
                <a:spcPct val="120000"/>
              </a:lnSpc>
              <a:spcBef>
                <a:spcPts val="800"/>
              </a:spcBef>
              <a:spcAft>
                <a:spcPts val="1500"/>
              </a:spcAft>
              <a:buClr>
                <a:srgbClr val="236995"/>
              </a:buClr>
              <a:buSzPct val="110000"/>
            </a:pPr>
            <a:r>
              <a:rPr lang="en-GB" sz="8000" dirty="0">
                <a:solidFill>
                  <a:schemeClr val="tx1"/>
                </a:solidFill>
                <a:uFill>
                  <a:solidFill>
                    <a:srgbClr val="000000"/>
                  </a:solidFill>
                </a:uFill>
                <a:ea typeface="ＭＳ Ｐゴシック" charset="-128"/>
              </a:rPr>
              <a:t>130 bodies have changes where we have new information since setting 2023/24 fees about specific ongoing audit work</a:t>
            </a:r>
          </a:p>
          <a:p>
            <a:pPr marL="342900" indent="-285750" hangingPunct="0">
              <a:lnSpc>
                <a:spcPct val="120000"/>
              </a:lnSpc>
              <a:spcBef>
                <a:spcPts val="800"/>
              </a:spcBef>
              <a:spcAft>
                <a:spcPts val="1500"/>
              </a:spcAft>
              <a:buClr>
                <a:srgbClr val="236995"/>
              </a:buClr>
              <a:buSzPct val="110000"/>
            </a:pPr>
            <a:r>
              <a:rPr lang="en-GB" sz="8000" dirty="0">
                <a:solidFill>
                  <a:schemeClr val="tx1"/>
                </a:solidFill>
                <a:uFill>
                  <a:solidFill>
                    <a:srgbClr val="000000"/>
                  </a:solidFill>
                </a:uFill>
                <a:ea typeface="ＭＳ Ｐゴシック" charset="-128"/>
              </a:rPr>
              <a:t>If we do not apply the changes the fees would still increase through fee variations to accommodate the extra work required and not covered by the scale fee. Incorporating fee changes into scale fees provides more certainty </a:t>
            </a:r>
          </a:p>
          <a:p>
            <a:pPr marL="342900" indent="-285750" hangingPunct="0">
              <a:lnSpc>
                <a:spcPct val="120000"/>
              </a:lnSpc>
              <a:spcBef>
                <a:spcPts val="800"/>
              </a:spcBef>
              <a:spcAft>
                <a:spcPts val="1500"/>
              </a:spcAft>
              <a:buClr>
                <a:srgbClr val="236995"/>
              </a:buClr>
              <a:buSzPct val="110000"/>
            </a:pPr>
            <a:r>
              <a:rPr lang="en-GB" sz="8000" dirty="0">
                <a:solidFill>
                  <a:schemeClr val="tx1"/>
                </a:solidFill>
                <a:uFill>
                  <a:solidFill>
                    <a:srgbClr val="000000"/>
                  </a:solidFill>
                </a:uFill>
                <a:ea typeface="ＭＳ Ｐゴシック" charset="-128"/>
              </a:rPr>
              <a:t>The impact of the statutory backstop and the subsequent impact on audit work in future years cannot be calculated at present</a:t>
            </a:r>
          </a:p>
        </p:txBody>
      </p:sp>
    </p:spTree>
    <p:extLst>
      <p:ext uri="{BB962C8B-B14F-4D97-AF65-F5344CB8AC3E}">
        <p14:creationId xmlns:p14="http://schemas.microsoft.com/office/powerpoint/2010/main" val="671503318"/>
      </p:ext>
    </p:extLst>
  </p:cSld>
  <p:clrMapOvr>
    <a:masterClrMapping/>
  </p:clrMapOvr>
  <p:transition spd="med"/>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11974</TotalTime>
  <Words>1390</Words>
  <Application>Microsoft Office PowerPoint</Application>
  <PresentationFormat>On-screen Show (4:3)</PresentationFormat>
  <Paragraphs>198</Paragraphs>
  <Slides>18</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ＭＳ Ｐゴシック</vt:lpstr>
      <vt:lpstr>Arial</vt:lpstr>
      <vt:lpstr>Calibri</vt:lpstr>
      <vt:lpstr>Calibri Light</vt:lpstr>
      <vt:lpstr>Helvetica</vt:lpstr>
      <vt:lpstr>Wingdings</vt:lpstr>
      <vt:lpstr>ac_md_Powerpoint presentation - Audit Commission V6.11</vt:lpstr>
      <vt:lpstr>1_Office Theme</vt:lpstr>
      <vt:lpstr>2_Office Theme</vt:lpstr>
      <vt:lpstr>1_ac_md_Powerpoint presentation - Audit Commission V6.11</vt:lpstr>
      <vt:lpstr>3_Office Theme</vt:lpstr>
      <vt:lpstr>PowerPoint Presentation</vt:lpstr>
      <vt:lpstr>Agenda</vt:lpstr>
      <vt:lpstr>The local audit system needs reform</vt:lpstr>
      <vt:lpstr>The local audit system needs reform</vt:lpstr>
      <vt:lpstr>Introduction – what’s happening on the backlog</vt:lpstr>
      <vt:lpstr>Introduction - local audit legal framework</vt:lpstr>
      <vt:lpstr>Introduction - setting the 2024/25 scale fees</vt:lpstr>
      <vt:lpstr>Introduction – why the proposed increase?</vt:lpstr>
      <vt:lpstr>2024/25 scale fees proposal - the headlines</vt:lpstr>
      <vt:lpstr>How we arrive at the proposed fees </vt:lpstr>
      <vt:lpstr>This year’s research – what we reviewed</vt:lpstr>
      <vt:lpstr>This year’s research – our conclusions</vt:lpstr>
      <vt:lpstr>Setting the 2024/25 fee scale</vt:lpstr>
      <vt:lpstr>Adjustments for specific bodies</vt:lpstr>
      <vt:lpstr>Billing based on delivery milestones </vt:lpstr>
      <vt:lpstr>Consultation timetable</vt:lpstr>
      <vt:lpstr>Q&amp;A panel session</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Tony Crawley</cp:lastModifiedBy>
  <cp:revision>645</cp:revision>
  <dcterms:created xsi:type="dcterms:W3CDTF">2020-11-25T14:15:29Z</dcterms:created>
  <dcterms:modified xsi:type="dcterms:W3CDTF">2024-09-27T09:42:14Z</dcterms:modified>
</cp:coreProperties>
</file>