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576" r:id="rId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08" d="100"/>
          <a:sy n="108" d="100"/>
        </p:scale>
        <p:origin x="160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03110D-39EE-933E-A797-2A0C2D2DB5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37886-F308-97A5-F33B-D63E694721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ED635FE-0A38-48F3-835E-C73D36153B20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EF611-D5A2-DD6A-3B2F-231D4C62F6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E4790-2F18-91B6-3350-A633FF6AF4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A0AEADD-ECCF-4CE1-98BF-E1AFD517CC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74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EEDA70D-A28B-45D3-8834-BA9192BD74C1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8D35397-0662-4B1B-851B-DBD70AA8F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35397-0662-4B1B-851B-DBD70AA8F7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00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86492" y="244248"/>
            <a:ext cx="8501900" cy="9440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u="none" baseline="0">
                <a:solidFill>
                  <a:schemeClr val="tx1"/>
                </a:solidFill>
                <a:latin typeface="+mj-lt"/>
                <a:cs typeface="HelveticaNeueLT Std Bold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86491" y="1383685"/>
            <a:ext cx="8501909" cy="3596304"/>
          </a:xfrm>
          <a:prstGeom prst="rect">
            <a:avLst/>
          </a:prstGeom>
        </p:spPr>
        <p:txBody>
          <a:bodyPr/>
          <a:lstStyle>
            <a:lvl1pPr>
              <a:buNone/>
              <a:defRPr sz="2400" b="1" cap="none">
                <a:solidFill>
                  <a:srgbClr val="006633"/>
                </a:solidFill>
              </a:defRPr>
            </a:lvl1pPr>
            <a:lvl2pPr marL="0" indent="0">
              <a:buNone/>
              <a:defRPr sz="2400"/>
            </a:lvl2pPr>
            <a:lvl3pPr marL="263525" indent="-263525">
              <a:buFont typeface="Wingdings" charset="2"/>
              <a:buChar char="§"/>
              <a:defRPr sz="2400" baseline="0"/>
            </a:lvl3pPr>
            <a:lvl4pPr marL="536575" indent="-273050">
              <a:defRPr sz="2400"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4359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0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4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9775" y="5836087"/>
            <a:ext cx="1825625" cy="74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03225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270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E4D12AA-AE00-1AA0-9EAB-754C8BA144DB}"/>
              </a:ext>
            </a:extLst>
          </p:cNvPr>
          <p:cNvSpPr txBox="1">
            <a:spLocks/>
          </p:cNvSpPr>
          <p:nvPr/>
        </p:nvSpPr>
        <p:spPr>
          <a:xfrm>
            <a:off x="76951" y="126507"/>
            <a:ext cx="2657372" cy="26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Structure as at March 2025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63D5BD-63D6-DBAD-A947-293C183993BC}"/>
              </a:ext>
            </a:extLst>
          </p:cNvPr>
          <p:cNvSpPr>
            <a:spLocks noChangeAspect="1"/>
          </p:cNvSpPr>
          <p:nvPr/>
        </p:nvSpPr>
        <p:spPr>
          <a:xfrm>
            <a:off x="104376" y="470773"/>
            <a:ext cx="8950925" cy="510430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Executive –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Tony Crawley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7CB146-F24A-A675-75E6-3D0E7B79834E}"/>
              </a:ext>
            </a:extLst>
          </p:cNvPr>
          <p:cNvSpPr>
            <a:spLocks noChangeAspect="1"/>
          </p:cNvSpPr>
          <p:nvPr/>
        </p:nvSpPr>
        <p:spPr>
          <a:xfrm>
            <a:off x="684021" y="1556257"/>
            <a:ext cx="2143451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Financial Officer </a:t>
            </a:r>
            <a:endParaRPr lang="en-GB" sz="1000" kern="0" dirty="0">
              <a:solidFill>
                <a:prstClr val="white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Sandy Parbhoo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B988EA-AE9A-6F95-F8B2-6BDE1139DACF}"/>
              </a:ext>
            </a:extLst>
          </p:cNvPr>
          <p:cNvSpPr>
            <a:spLocks noChangeAspect="1"/>
          </p:cNvSpPr>
          <p:nvPr/>
        </p:nvSpPr>
        <p:spPr>
          <a:xfrm>
            <a:off x="1251544" y="3567457"/>
            <a:ext cx="1063511" cy="722081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(Fees &amp; Fee Variations)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4E3BEC-2100-2387-EF8C-9CF7B516D862}"/>
              </a:ext>
            </a:extLst>
          </p:cNvPr>
          <p:cNvSpPr>
            <a:spLocks noChangeAspect="1"/>
          </p:cNvSpPr>
          <p:nvPr/>
        </p:nvSpPr>
        <p:spPr>
          <a:xfrm>
            <a:off x="2933046" y="1554784"/>
            <a:ext cx="2275861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of Audit Technical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Andrew Chappell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627529-FC81-373D-82A7-984E9C1469AC}"/>
              </a:ext>
            </a:extLst>
          </p:cNvPr>
          <p:cNvSpPr>
            <a:spLocks noChangeAspect="1"/>
          </p:cNvSpPr>
          <p:nvPr/>
        </p:nvSpPr>
        <p:spPr>
          <a:xfrm>
            <a:off x="6049559" y="1296776"/>
            <a:ext cx="2363732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Operating Officer &amp; Deputy Chief Executive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Julie Schofield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D5B500B-3003-D188-DF42-03FD1BECF05E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2964381" y="36298"/>
            <a:ext cx="599605" cy="2482936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787A3D8-480B-CADB-B653-6847EDC8FAE4}"/>
              </a:ext>
            </a:extLst>
          </p:cNvPr>
          <p:cNvSpPr>
            <a:spLocks noChangeAspect="1"/>
          </p:cNvSpPr>
          <p:nvPr/>
        </p:nvSpPr>
        <p:spPr>
          <a:xfrm>
            <a:off x="1248666" y="4548147"/>
            <a:ext cx="1080883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B94060-EF41-F79E-DCC0-F7C90BAEB4E4}"/>
              </a:ext>
            </a:extLst>
          </p:cNvPr>
          <p:cNvSpPr>
            <a:spLocks noChangeAspect="1"/>
          </p:cNvSpPr>
          <p:nvPr/>
        </p:nvSpPr>
        <p:spPr>
          <a:xfrm>
            <a:off x="2385690" y="3566518"/>
            <a:ext cx="1063512" cy="710634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(Financial </a:t>
            </a:r>
            <a:r>
              <a:rPr kumimoji="0" lang="en-GB" sz="10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Mgt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1278D8-E5F7-E402-AEF4-957AF543289A}"/>
              </a:ext>
            </a:extLst>
          </p:cNvPr>
          <p:cNvSpPr>
            <a:spLocks noChangeAspect="1"/>
          </p:cNvSpPr>
          <p:nvPr/>
        </p:nvSpPr>
        <p:spPr>
          <a:xfrm>
            <a:off x="8033537" y="3575908"/>
            <a:ext cx="1063509" cy="70431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Procurement and Project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250A1-3030-0CDE-5781-166886B42B0F}"/>
              </a:ext>
            </a:extLst>
          </p:cNvPr>
          <p:cNvSpPr>
            <a:spLocks noChangeAspect="1"/>
          </p:cNvSpPr>
          <p:nvPr/>
        </p:nvSpPr>
        <p:spPr>
          <a:xfrm>
            <a:off x="5753546" y="3566398"/>
            <a:ext cx="1086814" cy="712815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Contract Manager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2</a:t>
            </a:r>
            <a:endParaRPr lang="en-GB" sz="1000" kern="0" dirty="0">
              <a:solidFill>
                <a:prstClr val="white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 Interim CM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3B8195-66FA-4729-9F6D-716B36408089}"/>
              </a:ext>
            </a:extLst>
          </p:cNvPr>
          <p:cNvSpPr>
            <a:spLocks noChangeAspect="1"/>
          </p:cNvSpPr>
          <p:nvPr/>
        </p:nvSpPr>
        <p:spPr>
          <a:xfrm>
            <a:off x="4627508" y="3581674"/>
            <a:ext cx="1063510" cy="710142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Governance and Contract </a:t>
            </a: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Manager</a:t>
            </a: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92F7C-167D-3BDC-DEF6-3781337F145C}"/>
              </a:ext>
            </a:extLst>
          </p:cNvPr>
          <p:cNvSpPr>
            <a:spLocks noChangeAspect="1"/>
          </p:cNvSpPr>
          <p:nvPr/>
        </p:nvSpPr>
        <p:spPr>
          <a:xfrm>
            <a:off x="114432" y="3579350"/>
            <a:ext cx="1074585" cy="697802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Data Analysis Manager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D822E0-52C4-6CCB-95AE-DF3FFE95A8EA}"/>
              </a:ext>
            </a:extLst>
          </p:cNvPr>
          <p:cNvSpPr>
            <a:spLocks noChangeAspect="1"/>
          </p:cNvSpPr>
          <p:nvPr/>
        </p:nvSpPr>
        <p:spPr>
          <a:xfrm>
            <a:off x="5590547" y="2485014"/>
            <a:ext cx="1303359" cy="651136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- Contract Mgt &amp; Comms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90C3F0-663A-C0D9-37DB-BAAEDF34B5C8}"/>
              </a:ext>
            </a:extLst>
          </p:cNvPr>
          <p:cNvSpPr>
            <a:spLocks noChangeAspect="1"/>
          </p:cNvSpPr>
          <p:nvPr/>
        </p:nvSpPr>
        <p:spPr>
          <a:xfrm>
            <a:off x="6643706" y="4654619"/>
            <a:ext cx="1604594" cy="520264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– CRM and Business Support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8A5293-2DCB-540C-8A27-204E32E3165F}"/>
              </a:ext>
            </a:extLst>
          </p:cNvPr>
          <p:cNvSpPr>
            <a:spLocks noChangeAspect="1"/>
          </p:cNvSpPr>
          <p:nvPr/>
        </p:nvSpPr>
        <p:spPr>
          <a:xfrm>
            <a:off x="6912985" y="3575246"/>
            <a:ext cx="1066035" cy="706026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IT Systems &amp; Project Manager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FA2C0F9-41FB-2BE8-A1E0-16B59CB8F863}"/>
              </a:ext>
            </a:extLst>
          </p:cNvPr>
          <p:cNvSpPr>
            <a:spLocks noChangeAspect="1"/>
          </p:cNvSpPr>
          <p:nvPr/>
        </p:nvSpPr>
        <p:spPr>
          <a:xfrm>
            <a:off x="3533697" y="3579350"/>
            <a:ext cx="1035280" cy="699157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Head Audit Technical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0C0B1E7-69F2-FE00-D302-A951D1215CC6}"/>
              </a:ext>
            </a:extLst>
          </p:cNvPr>
          <p:cNvCxnSpPr>
            <a:cxnSpLocks/>
          </p:cNvCxnSpPr>
          <p:nvPr/>
        </p:nvCxnSpPr>
        <p:spPr>
          <a:xfrm>
            <a:off x="4048157" y="2292777"/>
            <a:ext cx="3180" cy="12928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62CCCA8C-4A9D-AE87-3854-8DE5D88C5E50}"/>
              </a:ext>
            </a:extLst>
          </p:cNvPr>
          <p:cNvSpPr>
            <a:spLocks noChangeAspect="1"/>
          </p:cNvSpPr>
          <p:nvPr/>
        </p:nvSpPr>
        <p:spPr>
          <a:xfrm>
            <a:off x="4377585" y="4548147"/>
            <a:ext cx="1604594" cy="844033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Business &amp; Project Officer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3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Interim BPO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35C96F8-9617-1249-1C1D-2BE7E4C118AF}"/>
              </a:ext>
            </a:extLst>
          </p:cNvPr>
          <p:cNvSpPr>
            <a:spLocks noChangeAspect="1"/>
          </p:cNvSpPr>
          <p:nvPr/>
        </p:nvSpPr>
        <p:spPr>
          <a:xfrm>
            <a:off x="2388824" y="4548147"/>
            <a:ext cx="1123960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2838D0-9A36-5907-6040-E04E4BEE2B6D}"/>
              </a:ext>
            </a:extLst>
          </p:cNvPr>
          <p:cNvSpPr>
            <a:spLocks noChangeAspect="1"/>
          </p:cNvSpPr>
          <p:nvPr/>
        </p:nvSpPr>
        <p:spPr>
          <a:xfrm>
            <a:off x="111282" y="4548147"/>
            <a:ext cx="1080883" cy="727200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189D1C-2B08-81FE-0970-91D7C3B40FD8}"/>
              </a:ext>
            </a:extLst>
          </p:cNvPr>
          <p:cNvSpPr>
            <a:spLocks noChangeAspect="1"/>
          </p:cNvSpPr>
          <p:nvPr/>
        </p:nvSpPr>
        <p:spPr>
          <a:xfrm>
            <a:off x="7615904" y="2213986"/>
            <a:ext cx="1433288" cy="385051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Interim Exec Assistant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6D2E12-D8F8-AE54-4821-189A923F43B0}"/>
              </a:ext>
            </a:extLst>
          </p:cNvPr>
          <p:cNvCxnSpPr>
            <a:cxnSpLocks/>
          </p:cNvCxnSpPr>
          <p:nvPr/>
        </p:nvCxnSpPr>
        <p:spPr>
          <a:xfrm flipH="1" flipV="1">
            <a:off x="7231250" y="2418259"/>
            <a:ext cx="375086" cy="338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05A14D-866D-49D4-B3CA-99B9322C9D8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229857" y="2015879"/>
            <a:ext cx="1568" cy="13281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28695CA-22DE-D56A-CE0C-F95B502C2BE4}"/>
              </a:ext>
            </a:extLst>
          </p:cNvPr>
          <p:cNvCxnSpPr>
            <a:cxnSpLocks/>
          </p:cNvCxnSpPr>
          <p:nvPr/>
        </p:nvCxnSpPr>
        <p:spPr>
          <a:xfrm>
            <a:off x="1755747" y="2292777"/>
            <a:ext cx="0" cy="1266358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7FB5B23-DE1A-F170-E021-BD5670ED40EE}"/>
              </a:ext>
            </a:extLst>
          </p:cNvPr>
          <p:cNvCxnSpPr>
            <a:cxnSpLocks/>
          </p:cNvCxnSpPr>
          <p:nvPr/>
        </p:nvCxnSpPr>
        <p:spPr>
          <a:xfrm flipH="1">
            <a:off x="634408" y="3302369"/>
            <a:ext cx="2284871" cy="151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75EA307-ECDA-A981-76AD-97D41F039ED2}"/>
              </a:ext>
            </a:extLst>
          </p:cNvPr>
          <p:cNvCxnSpPr>
            <a:cxnSpLocks/>
          </p:cNvCxnSpPr>
          <p:nvPr/>
        </p:nvCxnSpPr>
        <p:spPr>
          <a:xfrm>
            <a:off x="634408" y="3304881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F734A5-63F3-73C8-07F2-D0B8BB04356A}"/>
              </a:ext>
            </a:extLst>
          </p:cNvPr>
          <p:cNvCxnSpPr>
            <a:cxnSpLocks/>
          </p:cNvCxnSpPr>
          <p:nvPr/>
        </p:nvCxnSpPr>
        <p:spPr>
          <a:xfrm>
            <a:off x="2933046" y="3292933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F4D3A6B-4FFF-3E0A-E85A-5976B541C5E7}"/>
              </a:ext>
            </a:extLst>
          </p:cNvPr>
          <p:cNvCxnSpPr>
            <a:cxnSpLocks/>
          </p:cNvCxnSpPr>
          <p:nvPr/>
        </p:nvCxnSpPr>
        <p:spPr>
          <a:xfrm>
            <a:off x="651723" y="4286630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0484852-DB38-F088-0563-F6BCDD187BC1}"/>
              </a:ext>
            </a:extLst>
          </p:cNvPr>
          <p:cNvCxnSpPr>
            <a:cxnSpLocks/>
          </p:cNvCxnSpPr>
          <p:nvPr/>
        </p:nvCxnSpPr>
        <p:spPr>
          <a:xfrm>
            <a:off x="1783299" y="4291816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A7C2791-FA82-9FFD-20ED-E33047A79236}"/>
              </a:ext>
            </a:extLst>
          </p:cNvPr>
          <p:cNvCxnSpPr>
            <a:cxnSpLocks/>
          </p:cNvCxnSpPr>
          <p:nvPr/>
        </p:nvCxnSpPr>
        <p:spPr>
          <a:xfrm>
            <a:off x="5179882" y="4286028"/>
            <a:ext cx="0" cy="26272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3E03CBE-6436-DDB6-F19F-F1E716863B0D}"/>
              </a:ext>
            </a:extLst>
          </p:cNvPr>
          <p:cNvCxnSpPr>
            <a:cxnSpLocks/>
          </p:cNvCxnSpPr>
          <p:nvPr/>
        </p:nvCxnSpPr>
        <p:spPr>
          <a:xfrm flipH="1" flipV="1">
            <a:off x="5157171" y="3349147"/>
            <a:ext cx="3366378" cy="6886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EEA26D6-416D-8A95-B5B0-88FC04EA3DD1}"/>
              </a:ext>
            </a:extLst>
          </p:cNvPr>
          <p:cNvCxnSpPr>
            <a:cxnSpLocks/>
          </p:cNvCxnSpPr>
          <p:nvPr/>
        </p:nvCxnSpPr>
        <p:spPr>
          <a:xfrm>
            <a:off x="6242227" y="3356033"/>
            <a:ext cx="0" cy="21339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2038D0-EF4E-45E6-02A6-660E58B59742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7446003" y="4278881"/>
            <a:ext cx="0" cy="375738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BF2899F-69F4-5564-EAEE-75F8A8FA6193}"/>
              </a:ext>
            </a:extLst>
          </p:cNvPr>
          <p:cNvCxnSpPr>
            <a:cxnSpLocks/>
          </p:cNvCxnSpPr>
          <p:nvPr/>
        </p:nvCxnSpPr>
        <p:spPr>
          <a:xfrm>
            <a:off x="2904064" y="4286028"/>
            <a:ext cx="0" cy="24190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A55A44-EC8C-5C7D-4010-1B80EBF9E0FA}"/>
              </a:ext>
            </a:extLst>
          </p:cNvPr>
          <p:cNvCxnSpPr>
            <a:cxnSpLocks/>
          </p:cNvCxnSpPr>
          <p:nvPr/>
        </p:nvCxnSpPr>
        <p:spPr>
          <a:xfrm>
            <a:off x="7413653" y="3349679"/>
            <a:ext cx="0" cy="22314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EB1BEBE-6EBC-8E17-F0A1-1B4180E698F7}"/>
              </a:ext>
            </a:extLst>
          </p:cNvPr>
          <p:cNvCxnSpPr>
            <a:cxnSpLocks/>
          </p:cNvCxnSpPr>
          <p:nvPr/>
        </p:nvCxnSpPr>
        <p:spPr>
          <a:xfrm>
            <a:off x="8513753" y="3344060"/>
            <a:ext cx="0" cy="23529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A7607DB-FEE5-E6F3-3F20-9D5E90971917}"/>
              </a:ext>
            </a:extLst>
          </p:cNvPr>
          <p:cNvCxnSpPr>
            <a:cxnSpLocks/>
          </p:cNvCxnSpPr>
          <p:nvPr/>
        </p:nvCxnSpPr>
        <p:spPr>
          <a:xfrm>
            <a:off x="5171368" y="3335983"/>
            <a:ext cx="2223" cy="234924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F1915A1-2F3D-BC31-B1CB-23F4E1126BC7}"/>
              </a:ext>
            </a:extLst>
          </p:cNvPr>
          <p:cNvCxnSpPr>
            <a:cxnSpLocks/>
          </p:cNvCxnSpPr>
          <p:nvPr/>
        </p:nvCxnSpPr>
        <p:spPr>
          <a:xfrm>
            <a:off x="6905397" y="2810582"/>
            <a:ext cx="311591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CB4BBA-E1C1-FB8B-F354-EB5224F33C31}"/>
              </a:ext>
            </a:extLst>
          </p:cNvPr>
          <p:cNvCxnSpPr>
            <a:cxnSpLocks/>
          </p:cNvCxnSpPr>
          <p:nvPr/>
        </p:nvCxnSpPr>
        <p:spPr>
          <a:xfrm flipV="1">
            <a:off x="4505653" y="1272954"/>
            <a:ext cx="0" cy="30137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A01A84-159A-1372-804A-D9552FDB1360}"/>
              </a:ext>
            </a:extLst>
          </p:cNvPr>
          <p:cNvCxnSpPr>
            <a:cxnSpLocks/>
          </p:cNvCxnSpPr>
          <p:nvPr/>
        </p:nvCxnSpPr>
        <p:spPr>
          <a:xfrm flipH="1">
            <a:off x="4509457" y="1098221"/>
            <a:ext cx="2699188" cy="152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878703-EA18-65BA-8245-AE0FF44CCAE0}"/>
              </a:ext>
            </a:extLst>
          </p:cNvPr>
          <p:cNvCxnSpPr>
            <a:cxnSpLocks/>
          </p:cNvCxnSpPr>
          <p:nvPr/>
        </p:nvCxnSpPr>
        <p:spPr>
          <a:xfrm>
            <a:off x="7199210" y="1105861"/>
            <a:ext cx="0" cy="17445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24745277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AC colours">
      <a:dk1>
        <a:sysClr val="windowText" lastClr="000000"/>
      </a:dk1>
      <a:lt1>
        <a:sysClr val="window" lastClr="FFFFFF"/>
      </a:lt1>
      <a:dk2>
        <a:srgbClr val="006633"/>
      </a:dk2>
      <a:lt2>
        <a:srgbClr val="F5D400"/>
      </a:lt2>
      <a:accent1>
        <a:srgbClr val="8CD600"/>
      </a:accent1>
      <a:accent2>
        <a:srgbClr val="FF7800"/>
      </a:accent2>
      <a:accent3>
        <a:srgbClr val="004C90"/>
      </a:accent3>
      <a:accent4>
        <a:srgbClr val="0099FF"/>
      </a:accent4>
      <a:accent5>
        <a:srgbClr val="AD002B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4C90"/>
        </a:hlink>
        <a:folHlink>
          <a:srgbClr val="AD002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602</TotalTime>
  <Words>129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Schofield</dc:creator>
  <cp:lastModifiedBy>Heather Harrison</cp:lastModifiedBy>
  <cp:revision>23</cp:revision>
  <cp:lastPrinted>2025-02-05T15:45:54Z</cp:lastPrinted>
  <dcterms:created xsi:type="dcterms:W3CDTF">2024-10-05T08:41:13Z</dcterms:created>
  <dcterms:modified xsi:type="dcterms:W3CDTF">2025-04-10T11:10:11Z</dcterms:modified>
</cp:coreProperties>
</file>